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5" r:id="rId4"/>
  </p:sldMasterIdLst>
  <p:notesMasterIdLst>
    <p:notesMasterId r:id="rId24"/>
  </p:notesMasterIdLst>
  <p:handoutMasterIdLst>
    <p:handoutMasterId r:id="rId25"/>
  </p:handoutMasterIdLst>
  <p:sldIdLst>
    <p:sldId id="276" r:id="rId5"/>
    <p:sldId id="257" r:id="rId6"/>
    <p:sldId id="258" r:id="rId7"/>
    <p:sldId id="259" r:id="rId8"/>
    <p:sldId id="260" r:id="rId9"/>
    <p:sldId id="261" r:id="rId10"/>
    <p:sldId id="269" r:id="rId11"/>
    <p:sldId id="270" r:id="rId12"/>
    <p:sldId id="262" r:id="rId13"/>
    <p:sldId id="263" r:id="rId14"/>
    <p:sldId id="265" r:id="rId15"/>
    <p:sldId id="267" r:id="rId16"/>
    <p:sldId id="268" r:id="rId17"/>
    <p:sldId id="271" r:id="rId18"/>
    <p:sldId id="264" r:id="rId19"/>
    <p:sldId id="272" r:id="rId20"/>
    <p:sldId id="273" r:id="rId21"/>
    <p:sldId id="274" r:id="rId22"/>
    <p:sldId id="275"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470101-D68E-42E1-B648-40A9D3E516F1}" v="42" dt="2019-05-06T15:44:12.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887" autoAdjust="0"/>
  </p:normalViewPr>
  <p:slideViewPr>
    <p:cSldViewPr>
      <p:cViewPr varScale="1">
        <p:scale>
          <a:sx n="58" d="100"/>
          <a:sy n="58" d="100"/>
        </p:scale>
        <p:origin x="2162" y="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Hare, Meghan E" userId="bb696df6-2f9f-4171-8b35-fe7604545c9b" providerId="ADAL" clId="{4D470101-D68E-42E1-B648-40A9D3E516F1}"/>
    <pc:docChg chg="undo custSel delSld modSld sldOrd modMainMaster">
      <pc:chgData name="OHare, Meghan E" userId="bb696df6-2f9f-4171-8b35-fe7604545c9b" providerId="ADAL" clId="{4D470101-D68E-42E1-B648-40A9D3E516F1}" dt="2019-05-06T15:44:12.825" v="2675"/>
      <pc:docMkLst>
        <pc:docMk/>
      </pc:docMkLst>
      <pc:sldChg chg="modSp">
        <pc:chgData name="OHare, Meghan E" userId="bb696df6-2f9f-4171-8b35-fe7604545c9b" providerId="ADAL" clId="{4D470101-D68E-42E1-B648-40A9D3E516F1}" dt="2019-05-06T15:44:12.825" v="2675"/>
        <pc:sldMkLst>
          <pc:docMk/>
          <pc:sldMk cId="2915622380" sldId="257"/>
        </pc:sldMkLst>
        <pc:spChg chg="mod">
          <ac:chgData name="OHare, Meghan E" userId="bb696df6-2f9f-4171-8b35-fe7604545c9b" providerId="ADAL" clId="{4D470101-D68E-42E1-B648-40A9D3E516F1}" dt="2019-05-06T15:44:12.825" v="2675"/>
          <ac:spMkLst>
            <pc:docMk/>
            <pc:sldMk cId="2915622380" sldId="257"/>
            <ac:spMk id="3" creationId="{00000000-0000-0000-0000-000000000000}"/>
          </ac:spMkLst>
        </pc:spChg>
      </pc:sldChg>
      <pc:sldChg chg="modSp modNotesTx">
        <pc:chgData name="OHare, Meghan E" userId="bb696df6-2f9f-4171-8b35-fe7604545c9b" providerId="ADAL" clId="{4D470101-D68E-42E1-B648-40A9D3E516F1}" dt="2019-05-02T17:38:05.442" v="215" actId="20577"/>
        <pc:sldMkLst>
          <pc:docMk/>
          <pc:sldMk cId="3623529816" sldId="258"/>
        </pc:sldMkLst>
        <pc:spChg chg="mod">
          <ac:chgData name="OHare, Meghan E" userId="bb696df6-2f9f-4171-8b35-fe7604545c9b" providerId="ADAL" clId="{4D470101-D68E-42E1-B648-40A9D3E516F1}" dt="2019-05-02T17:37:41.239" v="160" actId="6549"/>
          <ac:spMkLst>
            <pc:docMk/>
            <pc:sldMk cId="3623529816" sldId="258"/>
            <ac:spMk id="3" creationId="{00000000-0000-0000-0000-000000000000}"/>
          </ac:spMkLst>
        </pc:spChg>
      </pc:sldChg>
      <pc:sldChg chg="modSp modNotes modNotesTx">
        <pc:chgData name="OHare, Meghan E" userId="bb696df6-2f9f-4171-8b35-fe7604545c9b" providerId="ADAL" clId="{4D470101-D68E-42E1-B648-40A9D3E516F1}" dt="2019-05-06T15:44:12.825" v="2675"/>
        <pc:sldMkLst>
          <pc:docMk/>
          <pc:sldMk cId="1581849636" sldId="259"/>
        </pc:sldMkLst>
        <pc:spChg chg="mod">
          <ac:chgData name="OHare, Meghan E" userId="bb696df6-2f9f-4171-8b35-fe7604545c9b" providerId="ADAL" clId="{4D470101-D68E-42E1-B648-40A9D3E516F1}" dt="2019-05-06T15:44:10.326" v="2671"/>
          <ac:spMkLst>
            <pc:docMk/>
            <pc:sldMk cId="1581849636" sldId="259"/>
            <ac:spMk id="2" creationId="{00000000-0000-0000-0000-000000000000}"/>
          </ac:spMkLst>
        </pc:spChg>
        <pc:spChg chg="mod">
          <ac:chgData name="OHare, Meghan E" userId="bb696df6-2f9f-4171-8b35-fe7604545c9b" providerId="ADAL" clId="{4D470101-D68E-42E1-B648-40A9D3E516F1}" dt="2019-05-06T15:44:12.825" v="2675"/>
          <ac:spMkLst>
            <pc:docMk/>
            <pc:sldMk cId="1581849636" sldId="259"/>
            <ac:spMk id="5" creationId="{00000000-0000-0000-0000-000000000000}"/>
          </ac:spMkLst>
        </pc:spChg>
        <pc:spChg chg="mod">
          <ac:chgData name="OHare, Meghan E" userId="bb696df6-2f9f-4171-8b35-fe7604545c9b" providerId="ADAL" clId="{4D470101-D68E-42E1-B648-40A9D3E516F1}" dt="2019-05-06T15:44:12.825" v="2675"/>
          <ac:spMkLst>
            <pc:docMk/>
            <pc:sldMk cId="1581849636" sldId="259"/>
            <ac:spMk id="6" creationId="{00000000-0000-0000-0000-000000000000}"/>
          </ac:spMkLst>
        </pc:spChg>
      </pc:sldChg>
      <pc:sldChg chg="modNotesTx">
        <pc:chgData name="OHare, Meghan E" userId="bb696df6-2f9f-4171-8b35-fe7604545c9b" providerId="ADAL" clId="{4D470101-D68E-42E1-B648-40A9D3E516F1}" dt="2019-05-06T14:37:19.030" v="2562" actId="20577"/>
        <pc:sldMkLst>
          <pc:docMk/>
          <pc:sldMk cId="3774141014" sldId="262"/>
        </pc:sldMkLst>
      </pc:sldChg>
      <pc:sldChg chg="modSp">
        <pc:chgData name="OHare, Meghan E" userId="bb696df6-2f9f-4171-8b35-fe7604545c9b" providerId="ADAL" clId="{4D470101-D68E-42E1-B648-40A9D3E516F1}" dt="2019-05-06T14:37:59.968" v="2563" actId="20577"/>
        <pc:sldMkLst>
          <pc:docMk/>
          <pc:sldMk cId="2193792278" sldId="263"/>
        </pc:sldMkLst>
        <pc:spChg chg="mod">
          <ac:chgData name="OHare, Meghan E" userId="bb696df6-2f9f-4171-8b35-fe7604545c9b" providerId="ADAL" clId="{4D470101-D68E-42E1-B648-40A9D3E516F1}" dt="2019-05-06T14:37:59.968" v="2563" actId="20577"/>
          <ac:spMkLst>
            <pc:docMk/>
            <pc:sldMk cId="2193792278" sldId="263"/>
            <ac:spMk id="3" creationId="{00000000-0000-0000-0000-000000000000}"/>
          </ac:spMkLst>
        </pc:spChg>
      </pc:sldChg>
      <pc:sldChg chg="modSp modNotesTx">
        <pc:chgData name="OHare, Meghan E" userId="bb696df6-2f9f-4171-8b35-fe7604545c9b" providerId="ADAL" clId="{4D470101-D68E-42E1-B648-40A9D3E516F1}" dt="2019-05-06T15:44:12.825" v="2675"/>
        <pc:sldMkLst>
          <pc:docMk/>
          <pc:sldMk cId="463660875" sldId="264"/>
        </pc:sldMkLst>
        <pc:spChg chg="mod">
          <ac:chgData name="OHare, Meghan E" userId="bb696df6-2f9f-4171-8b35-fe7604545c9b" providerId="ADAL" clId="{4D470101-D68E-42E1-B648-40A9D3E516F1}" dt="2019-05-06T15:44:12.825" v="2675"/>
          <ac:spMkLst>
            <pc:docMk/>
            <pc:sldMk cId="463660875" sldId="264"/>
            <ac:spMk id="3" creationId="{00000000-0000-0000-0000-000000000000}"/>
          </ac:spMkLst>
        </pc:spChg>
      </pc:sldChg>
      <pc:sldChg chg="modNotesTx">
        <pc:chgData name="OHare, Meghan E" userId="bb696df6-2f9f-4171-8b35-fe7604545c9b" providerId="ADAL" clId="{4D470101-D68E-42E1-B648-40A9D3E516F1}" dt="2019-05-02T17:42:09.047" v="309" actId="113"/>
        <pc:sldMkLst>
          <pc:docMk/>
          <pc:sldMk cId="1095379647" sldId="265"/>
        </pc:sldMkLst>
      </pc:sldChg>
      <pc:sldChg chg="modSp">
        <pc:chgData name="OHare, Meghan E" userId="bb696df6-2f9f-4171-8b35-fe7604545c9b" providerId="ADAL" clId="{4D470101-D68E-42E1-B648-40A9D3E516F1}" dt="2019-05-06T15:44:10.326" v="2671"/>
        <pc:sldMkLst>
          <pc:docMk/>
          <pc:sldMk cId="1649294095" sldId="267"/>
        </pc:sldMkLst>
        <pc:spChg chg="mod">
          <ac:chgData name="OHare, Meghan E" userId="bb696df6-2f9f-4171-8b35-fe7604545c9b" providerId="ADAL" clId="{4D470101-D68E-42E1-B648-40A9D3E516F1}" dt="2019-05-06T15:44:10.326" v="2671"/>
          <ac:spMkLst>
            <pc:docMk/>
            <pc:sldMk cId="1649294095" sldId="267"/>
            <ac:spMk id="2" creationId="{00000000-0000-0000-0000-000000000000}"/>
          </ac:spMkLst>
        </pc:spChg>
      </pc:sldChg>
      <pc:sldChg chg="modSp">
        <pc:chgData name="OHare, Meghan E" userId="bb696df6-2f9f-4171-8b35-fe7604545c9b" providerId="ADAL" clId="{4D470101-D68E-42E1-B648-40A9D3E516F1}" dt="2019-05-02T17:42:30.549" v="311" actId="20577"/>
        <pc:sldMkLst>
          <pc:docMk/>
          <pc:sldMk cId="4260761799" sldId="268"/>
        </pc:sldMkLst>
        <pc:spChg chg="mod">
          <ac:chgData name="OHare, Meghan E" userId="bb696df6-2f9f-4171-8b35-fe7604545c9b" providerId="ADAL" clId="{4D470101-D68E-42E1-B648-40A9D3E516F1}" dt="2019-05-02T17:42:30.549" v="311" actId="20577"/>
          <ac:spMkLst>
            <pc:docMk/>
            <pc:sldMk cId="4260761799" sldId="268"/>
            <ac:spMk id="3" creationId="{00000000-0000-0000-0000-000000000000}"/>
          </ac:spMkLst>
        </pc:spChg>
      </pc:sldChg>
      <pc:sldChg chg="modSp ord">
        <pc:chgData name="OHare, Meghan E" userId="bb696df6-2f9f-4171-8b35-fe7604545c9b" providerId="ADAL" clId="{4D470101-D68E-42E1-B648-40A9D3E516F1}" dt="2019-05-06T15:44:12.825" v="2675"/>
        <pc:sldMkLst>
          <pc:docMk/>
          <pc:sldMk cId="2008393987" sldId="269"/>
        </pc:sldMkLst>
        <pc:spChg chg="mod">
          <ac:chgData name="OHare, Meghan E" userId="bb696df6-2f9f-4171-8b35-fe7604545c9b" providerId="ADAL" clId="{4D470101-D68E-42E1-B648-40A9D3E516F1}" dt="2019-05-06T15:44:12.825" v="2675"/>
          <ac:spMkLst>
            <pc:docMk/>
            <pc:sldMk cId="2008393987" sldId="269"/>
            <ac:spMk id="2" creationId="{00000000-0000-0000-0000-000000000000}"/>
          </ac:spMkLst>
        </pc:spChg>
      </pc:sldChg>
      <pc:sldChg chg="modSp ord modNotesTx">
        <pc:chgData name="OHare, Meghan E" userId="bb696df6-2f9f-4171-8b35-fe7604545c9b" providerId="ADAL" clId="{4D470101-D68E-42E1-B648-40A9D3E516F1}" dt="2019-05-06T15:44:09.357" v="2669"/>
        <pc:sldMkLst>
          <pc:docMk/>
          <pc:sldMk cId="1189330517" sldId="270"/>
        </pc:sldMkLst>
        <pc:spChg chg="mod">
          <ac:chgData name="OHare, Meghan E" userId="bb696df6-2f9f-4171-8b35-fe7604545c9b" providerId="ADAL" clId="{4D470101-D68E-42E1-B648-40A9D3E516F1}" dt="2019-05-06T15:44:09.357" v="2669"/>
          <ac:spMkLst>
            <pc:docMk/>
            <pc:sldMk cId="1189330517" sldId="270"/>
            <ac:spMk id="3" creationId="{00000000-0000-0000-0000-000000000000}"/>
          </ac:spMkLst>
        </pc:spChg>
      </pc:sldChg>
      <pc:sldChg chg="modSp">
        <pc:chgData name="OHare, Meghan E" userId="bb696df6-2f9f-4171-8b35-fe7604545c9b" providerId="ADAL" clId="{4D470101-D68E-42E1-B648-40A9D3E516F1}" dt="2019-05-06T15:44:12.825" v="2675"/>
        <pc:sldMkLst>
          <pc:docMk/>
          <pc:sldMk cId="1104775872" sldId="271"/>
        </pc:sldMkLst>
        <pc:spChg chg="mod">
          <ac:chgData name="OHare, Meghan E" userId="bb696df6-2f9f-4171-8b35-fe7604545c9b" providerId="ADAL" clId="{4D470101-D68E-42E1-B648-40A9D3E516F1}" dt="2019-05-06T15:44:12.825" v="2675"/>
          <ac:spMkLst>
            <pc:docMk/>
            <pc:sldMk cId="1104775872" sldId="271"/>
            <ac:spMk id="3" creationId="{00000000-0000-0000-0000-000000000000}"/>
          </ac:spMkLst>
        </pc:spChg>
      </pc:sldChg>
      <pc:sldChg chg="modSp modNotesTx">
        <pc:chgData name="OHare, Meghan E" userId="bb696df6-2f9f-4171-8b35-fe7604545c9b" providerId="ADAL" clId="{4D470101-D68E-42E1-B648-40A9D3E516F1}" dt="2019-05-06T15:44:12.825" v="2675"/>
        <pc:sldMkLst>
          <pc:docMk/>
          <pc:sldMk cId="1114403412" sldId="272"/>
        </pc:sldMkLst>
        <pc:spChg chg="mod">
          <ac:chgData name="OHare, Meghan E" userId="bb696df6-2f9f-4171-8b35-fe7604545c9b" providerId="ADAL" clId="{4D470101-D68E-42E1-B648-40A9D3E516F1}" dt="2019-05-06T15:44:10.326" v="2671"/>
          <ac:spMkLst>
            <pc:docMk/>
            <pc:sldMk cId="1114403412" sldId="272"/>
            <ac:spMk id="2" creationId="{00000000-0000-0000-0000-000000000000}"/>
          </ac:spMkLst>
        </pc:spChg>
        <pc:spChg chg="mod">
          <ac:chgData name="OHare, Meghan E" userId="bb696df6-2f9f-4171-8b35-fe7604545c9b" providerId="ADAL" clId="{4D470101-D68E-42E1-B648-40A9D3E516F1}" dt="2019-05-06T15:44:12.825" v="2675"/>
          <ac:spMkLst>
            <pc:docMk/>
            <pc:sldMk cId="1114403412" sldId="272"/>
            <ac:spMk id="6" creationId="{00000000-0000-0000-0000-000000000000}"/>
          </ac:spMkLst>
        </pc:spChg>
      </pc:sldChg>
      <pc:sldChg chg="modSp">
        <pc:chgData name="OHare, Meghan E" userId="bb696df6-2f9f-4171-8b35-fe7604545c9b" providerId="ADAL" clId="{4D470101-D68E-42E1-B648-40A9D3E516F1}" dt="2019-05-06T15:44:12.825" v="2675"/>
        <pc:sldMkLst>
          <pc:docMk/>
          <pc:sldMk cId="3939559666" sldId="273"/>
        </pc:sldMkLst>
        <pc:spChg chg="mod">
          <ac:chgData name="OHare, Meghan E" userId="bb696df6-2f9f-4171-8b35-fe7604545c9b" providerId="ADAL" clId="{4D470101-D68E-42E1-B648-40A9D3E516F1}" dt="2019-05-06T15:44:12.825" v="2675"/>
          <ac:spMkLst>
            <pc:docMk/>
            <pc:sldMk cId="3939559666" sldId="273"/>
            <ac:spMk id="3" creationId="{00000000-0000-0000-0000-000000000000}"/>
          </ac:spMkLst>
        </pc:spChg>
      </pc:sldChg>
      <pc:sldChg chg="modSp">
        <pc:chgData name="OHare, Meghan E" userId="bb696df6-2f9f-4171-8b35-fe7604545c9b" providerId="ADAL" clId="{4D470101-D68E-42E1-B648-40A9D3E516F1}" dt="2019-05-02T17:51:58.110" v="527"/>
        <pc:sldMkLst>
          <pc:docMk/>
          <pc:sldMk cId="1390857847" sldId="274"/>
        </pc:sldMkLst>
        <pc:spChg chg="mod">
          <ac:chgData name="OHare, Meghan E" userId="bb696df6-2f9f-4171-8b35-fe7604545c9b" providerId="ADAL" clId="{4D470101-D68E-42E1-B648-40A9D3E516F1}" dt="2019-05-02T17:51:58.110" v="527"/>
          <ac:spMkLst>
            <pc:docMk/>
            <pc:sldMk cId="1390857847" sldId="274"/>
            <ac:spMk id="3" creationId="{00000000-0000-0000-0000-000000000000}"/>
          </ac:spMkLst>
        </pc:spChg>
      </pc:sldChg>
      <pc:sldChg chg="modSp">
        <pc:chgData name="OHare, Meghan E" userId="bb696df6-2f9f-4171-8b35-fe7604545c9b" providerId="ADAL" clId="{4D470101-D68E-42E1-B648-40A9D3E516F1}" dt="2019-05-02T17:34:45.028" v="46" actId="20577"/>
        <pc:sldMkLst>
          <pc:docMk/>
          <pc:sldMk cId="3537710295" sldId="276"/>
        </pc:sldMkLst>
        <pc:spChg chg="mod">
          <ac:chgData name="OHare, Meghan E" userId="bb696df6-2f9f-4171-8b35-fe7604545c9b" providerId="ADAL" clId="{4D470101-D68E-42E1-B648-40A9D3E516F1}" dt="2019-05-02T17:34:45.028" v="46" actId="20577"/>
          <ac:spMkLst>
            <pc:docMk/>
            <pc:sldMk cId="3537710295" sldId="276"/>
            <ac:spMk id="4" creationId="{00000000-0000-0000-0000-000000000000}"/>
          </ac:spMkLst>
        </pc:spChg>
      </pc:sldChg>
      <pc:sldMasterChg chg="modSldLayout">
        <pc:chgData name="OHare, Meghan E" userId="bb696df6-2f9f-4171-8b35-fe7604545c9b" providerId="ADAL" clId="{4D470101-D68E-42E1-B648-40A9D3E516F1}" dt="2019-05-06T15:44:12.825" v="2675"/>
        <pc:sldMasterMkLst>
          <pc:docMk/>
          <pc:sldMasterMk cId="2795890320" sldId="2147484323"/>
        </pc:sldMasterMkLst>
        <pc:sldLayoutChg chg="addSp delSp">
          <pc:chgData name="OHare, Meghan E" userId="bb696df6-2f9f-4171-8b35-fe7604545c9b" providerId="ADAL" clId="{4D470101-D68E-42E1-B648-40A9D3E516F1}" dt="2019-05-06T15:44:12.825" v="2675"/>
          <pc:sldLayoutMkLst>
            <pc:docMk/>
            <pc:sldMasterMk cId="2795890320" sldId="2147484323"/>
            <pc:sldLayoutMk cId="815955939" sldId="2147484335"/>
          </pc:sldLayoutMkLst>
          <pc:picChg chg="add del">
            <ac:chgData name="OHare, Meghan E" userId="bb696df6-2f9f-4171-8b35-fe7604545c9b" providerId="ADAL" clId="{4D470101-D68E-42E1-B648-40A9D3E516F1}" dt="2019-05-06T15:44:12.825" v="2675"/>
            <ac:picMkLst>
              <pc:docMk/>
              <pc:sldMasterMk cId="2795890320" sldId="2147484323"/>
              <pc:sldLayoutMk cId="815955939" sldId="2147484335"/>
              <ac:picMk id="8" creationId="{00000000-0000-0000-0000-00000000000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0691B27-B560-48E3-A371-BBEDF349E393}" type="datetimeFigureOut">
              <a:rPr lang="en-US" smtClean="0"/>
              <a:t>6/10/2019</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879CD6C-86FF-49F4-AF8B-7567E3ABE82A}" type="slidenum">
              <a:rPr lang="en-US" smtClean="0"/>
              <a:t>‹#›</a:t>
            </a:fld>
            <a:endParaRPr lang="en-US" dirty="0"/>
          </a:p>
        </p:txBody>
      </p:sp>
    </p:spTree>
    <p:extLst>
      <p:ext uri="{BB962C8B-B14F-4D97-AF65-F5344CB8AC3E}">
        <p14:creationId xmlns:p14="http://schemas.microsoft.com/office/powerpoint/2010/main" val="3801847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D2902D1-5EF6-4C2B-8B66-4C317B7E91F8}" type="datetimeFigureOut">
              <a:rPr lang="en-US" smtClean="0"/>
              <a:t>6/10/2019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EBC81EF-DE19-4DCD-A038-1480F3E7AAFB}" type="slidenum">
              <a:rPr lang="en-US" smtClean="0"/>
              <a:t>‹#›</a:t>
            </a:fld>
            <a:endParaRPr lang="en-US" dirty="0"/>
          </a:p>
        </p:txBody>
      </p:sp>
    </p:spTree>
    <p:extLst>
      <p:ext uri="{BB962C8B-B14F-4D97-AF65-F5344CB8AC3E}">
        <p14:creationId xmlns:p14="http://schemas.microsoft.com/office/powerpoint/2010/main" val="3242298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BC81EF-DE19-4DCD-A038-1480F3E7AAFB}" type="slidenum">
              <a:rPr lang="en-US" smtClean="0"/>
              <a:t>1</a:t>
            </a:fld>
            <a:endParaRPr lang="en-US" dirty="0"/>
          </a:p>
        </p:txBody>
      </p:sp>
    </p:spTree>
    <p:extLst>
      <p:ext uri="{BB962C8B-B14F-4D97-AF65-F5344CB8AC3E}">
        <p14:creationId xmlns:p14="http://schemas.microsoft.com/office/powerpoint/2010/main" val="2254663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years past the staff of the CWRC and the retreat steering committee have provided “grounds coverage.”  Staff were assigned different shifts to walk the campus to be sure youth were where they were expected to be.  This year our staff will not be formally providing this coverage.  It is expected that county/provider staff will be monitoring the campus and their youth at all times. </a:t>
            </a:r>
          </a:p>
          <a:p>
            <a:pPr lvl="1"/>
            <a:r>
              <a:rPr lang="en-US" b="1" dirty="0"/>
              <a:t>Dorm Coverage</a:t>
            </a:r>
            <a:endParaRPr lang="en-US" sz="1100" dirty="0"/>
          </a:p>
          <a:p>
            <a:pPr lvl="2"/>
            <a:r>
              <a:rPr lang="en-US" dirty="0"/>
              <a:t>Be a support in the dorm if needed. </a:t>
            </a:r>
            <a:endParaRPr lang="en-US" sz="1100" dirty="0"/>
          </a:p>
          <a:p>
            <a:pPr lvl="2"/>
            <a:r>
              <a:rPr lang="en-US" dirty="0"/>
              <a:t>Be aware of where items are located including first aid kits, sign out sheet etc.   </a:t>
            </a:r>
            <a:endParaRPr lang="en-US" sz="1100" dirty="0"/>
          </a:p>
          <a:p>
            <a:pPr lvl="2"/>
            <a:r>
              <a:rPr lang="en-US" dirty="0"/>
              <a:t>Ensure that males are in the male dorm, females in the female dorm. </a:t>
            </a:r>
            <a:endParaRPr lang="en-US" sz="1100" dirty="0"/>
          </a:p>
          <a:p>
            <a:pPr lvl="2"/>
            <a:r>
              <a:rPr lang="en-US" dirty="0"/>
              <a:t>Ensure that youth are not “hanging out” in the dorm when they should be at their assigned classroom/activity sessions.</a:t>
            </a:r>
            <a:endParaRPr lang="en-US" sz="1100" dirty="0"/>
          </a:p>
          <a:p>
            <a:r>
              <a:rPr lang="en-US" dirty="0"/>
              <a:t> </a:t>
            </a:r>
            <a:endParaRPr lang="en-US" sz="1100" dirty="0"/>
          </a:p>
          <a:p>
            <a:pPr lvl="1"/>
            <a:r>
              <a:rPr lang="en-US" b="1" dirty="0"/>
              <a:t>Grounds Coverage</a:t>
            </a:r>
            <a:endParaRPr lang="en-US" sz="1100" dirty="0"/>
          </a:p>
          <a:p>
            <a:pPr lvl="2"/>
            <a:r>
              <a:rPr lang="en-US" dirty="0"/>
              <a:t>Goal is to prevent things from happening, not to “catch” individuals in the act. </a:t>
            </a:r>
            <a:endParaRPr lang="en-US" sz="1100" dirty="0"/>
          </a:p>
          <a:p>
            <a:pPr lvl="2"/>
            <a:r>
              <a:rPr lang="en-US" dirty="0"/>
              <a:t>If you do encounter a situation, diffuse the situation if you feel comfortable to do so, or contact the Retreat Steering Committee or other staff nearby for additional support.  We ask that you utilize your own judgment. 		</a:t>
            </a:r>
            <a:endParaRPr lang="en-US" sz="1100" dirty="0"/>
          </a:p>
          <a:p>
            <a:pPr lvl="2"/>
            <a:r>
              <a:rPr lang="en-US" dirty="0"/>
              <a:t>We recommend that you walk with a partner and have a flashlight with you in the evening.  </a:t>
            </a:r>
            <a:endParaRPr lang="en-US" sz="1100" dirty="0"/>
          </a:p>
          <a:p>
            <a:pPr lvl="0"/>
            <a:endParaRPr lang="en-US" dirty="0"/>
          </a:p>
          <a:p>
            <a:r>
              <a:rPr lang="en-US" dirty="0"/>
              <a:t> </a:t>
            </a:r>
          </a:p>
          <a:p>
            <a:pPr lvl="0"/>
            <a:r>
              <a:rPr lang="en-US" dirty="0"/>
              <a:t>  </a:t>
            </a:r>
          </a:p>
          <a:p>
            <a:r>
              <a:rPr lang="en-US" dirty="0"/>
              <a:t> </a:t>
            </a:r>
          </a:p>
          <a:p>
            <a:pPr lvl="0"/>
            <a:r>
              <a:rPr lang="en-US" dirty="0"/>
              <a:t>With regard to youth attendance at peer group and activity sessions, it will be the county staff/provider’s responsibility to check in and make sure youth are attending their sessions.  CWRC staff will receive attendance sheets daily at our desk outside of Cambria and can provide them to you at your request. You will be contacted via cell</a:t>
            </a:r>
            <a:r>
              <a:rPr lang="en-US" baseline="0" dirty="0"/>
              <a:t> phone if your youth doesn’t attend a session.  This is why it is extremely important to let CWRC staff know if a youth has your permission to be in their dorm/not at an activity.  </a:t>
            </a:r>
            <a:r>
              <a:rPr lang="en-US" dirty="0"/>
              <a:t> </a:t>
            </a:r>
          </a:p>
          <a:p>
            <a:r>
              <a:rPr lang="en-US" dirty="0"/>
              <a:t> </a:t>
            </a:r>
          </a:p>
          <a:p>
            <a:r>
              <a:rPr lang="en-US" dirty="0"/>
              <a:t>As always, the retreat is meant to be a structured, enjoyable week for both youth and staff.  In general, we expect that staff is responsible for the youth they bring, but also expect shared supervision on the campus.  Because we are living on the campus, you are on-call 24hours a day as it relates to the youth you bring.  Please be sure your cell phone is turned on and with you at all times.  </a:t>
            </a:r>
          </a:p>
          <a:p>
            <a:endParaRPr lang="en-US" dirty="0"/>
          </a:p>
        </p:txBody>
      </p:sp>
      <p:sp>
        <p:nvSpPr>
          <p:cNvPr id="4" name="Slide Number Placeholder 3"/>
          <p:cNvSpPr>
            <a:spLocks noGrp="1"/>
          </p:cNvSpPr>
          <p:nvPr>
            <p:ph type="sldNum" sz="quarter" idx="10"/>
          </p:nvPr>
        </p:nvSpPr>
        <p:spPr/>
        <p:txBody>
          <a:bodyPr/>
          <a:lstStyle/>
          <a:p>
            <a:fld id="{5EBC81EF-DE19-4DCD-A038-1480F3E7AAFB}" type="slidenum">
              <a:rPr lang="en-US" smtClean="0"/>
              <a:t>10</a:t>
            </a:fld>
            <a:endParaRPr lang="en-US" dirty="0"/>
          </a:p>
        </p:txBody>
      </p:sp>
    </p:spTree>
    <p:extLst>
      <p:ext uri="{BB962C8B-B14F-4D97-AF65-F5344CB8AC3E}">
        <p14:creationId xmlns:p14="http://schemas.microsoft.com/office/powerpoint/2010/main" val="3437481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Know your youth/alumni </a:t>
            </a:r>
          </a:p>
          <a:p>
            <a:r>
              <a:rPr lang="en-US" b="0" dirty="0"/>
              <a:t>This is a long week, the</a:t>
            </a:r>
            <a:r>
              <a:rPr lang="en-US" b="0" baseline="0" dirty="0"/>
              <a:t> more you know about the youth you are brining and their triggers etc., the more it will help you supervise that youth and ensure they get the most out of the retreat </a:t>
            </a:r>
          </a:p>
          <a:p>
            <a:r>
              <a:rPr lang="en-US" b="0" baseline="0" dirty="0">
                <a:solidFill>
                  <a:srgbClr val="FF0000"/>
                </a:solidFill>
              </a:rPr>
              <a:t>Please take into consideration your youth’s history and evaluate their ability to interact with other youth and live communally.  We don’t ever want youth to be put in compromising situations (for themselves or others).  We have no history on the youth who register – that is why it is important that you make informed decisions on which youth to register. </a:t>
            </a:r>
          </a:p>
          <a:p>
            <a:r>
              <a:rPr lang="en-US" b="1" baseline="0" dirty="0"/>
              <a:t>Good relationship </a:t>
            </a:r>
          </a:p>
          <a:p>
            <a:r>
              <a:rPr lang="en-US" b="0" baseline="0" dirty="0"/>
              <a:t>Helps with supervision </a:t>
            </a:r>
          </a:p>
          <a:p>
            <a:endParaRPr lang="en-US" b="0" baseline="0" dirty="0"/>
          </a:p>
          <a:p>
            <a:r>
              <a:rPr lang="en-US" b="1" baseline="0" dirty="0"/>
              <a:t>Attitude and Behavior </a:t>
            </a:r>
          </a:p>
          <a:p>
            <a:r>
              <a:rPr lang="en-US" b="0" baseline="0" dirty="0"/>
              <a:t>This is a grueling week – youth are up early and active all day – maintain a positive attitude, model positive behavior for youth.  </a:t>
            </a:r>
          </a:p>
          <a:p>
            <a:endParaRPr lang="en-US" b="0" baseline="0" dirty="0"/>
          </a:p>
          <a:p>
            <a:r>
              <a:rPr lang="en-US" b="1" baseline="0" dirty="0"/>
              <a:t>Interest </a:t>
            </a:r>
          </a:p>
          <a:p>
            <a:r>
              <a:rPr lang="en-US" b="0" baseline="0" dirty="0"/>
              <a:t>Probably the most important factor – does the youth actually want to attend?  Does the youth want to attend for the right reasons?  This is not a vacation!</a:t>
            </a:r>
          </a:p>
          <a:p>
            <a:endParaRPr lang="en-US" b="0" baseline="0" dirty="0"/>
          </a:p>
          <a:p>
            <a:r>
              <a:rPr lang="en-US" b="1" baseline="0" dirty="0"/>
              <a:t>Alumni and the restrictive nature of the retreat </a:t>
            </a:r>
          </a:p>
          <a:p>
            <a:r>
              <a:rPr lang="en-US" b="0" baseline="0" dirty="0"/>
              <a:t>Some alumni (and other youth in less restrictive placement settings) may not be used to having a bed time or having to follow a schedule.  Because the retreat has youth of varied ages, maturity levels, developmental levels it may seem restrictive.  Be sure all youth /alumni understand what the expectations are.  </a:t>
            </a:r>
          </a:p>
          <a:p>
            <a:r>
              <a:rPr lang="en-US" b="0" baseline="0" dirty="0"/>
              <a:t>Youth who are 19/20 may not want to adhere to a curfew</a:t>
            </a:r>
          </a:p>
          <a:p>
            <a:endParaRPr lang="en-US" b="0" baseline="0" dirty="0"/>
          </a:p>
          <a:p>
            <a:r>
              <a:rPr lang="en-US" b="1" baseline="0" dirty="0"/>
              <a:t>Characteristics of appropriate youth:</a:t>
            </a:r>
          </a:p>
          <a:p>
            <a:r>
              <a:rPr lang="en-US" dirty="0">
                <a:solidFill>
                  <a:schemeClr val="bg1"/>
                </a:solidFill>
              </a:rPr>
              <a:t>Mature</a:t>
            </a:r>
          </a:p>
          <a:p>
            <a:r>
              <a:rPr lang="en-US" dirty="0">
                <a:solidFill>
                  <a:schemeClr val="bg1"/>
                </a:solidFill>
              </a:rPr>
              <a:t>Respectful</a:t>
            </a:r>
          </a:p>
          <a:p>
            <a:r>
              <a:rPr lang="en-US" dirty="0">
                <a:solidFill>
                  <a:schemeClr val="bg1"/>
                </a:solidFill>
              </a:rPr>
              <a:t>Open minded</a:t>
            </a:r>
          </a:p>
          <a:p>
            <a:r>
              <a:rPr lang="en-US" dirty="0">
                <a:solidFill>
                  <a:schemeClr val="bg1"/>
                </a:solidFill>
              </a:rPr>
              <a:t>Punctual</a:t>
            </a:r>
          </a:p>
          <a:p>
            <a:r>
              <a:rPr lang="en-US" dirty="0">
                <a:solidFill>
                  <a:schemeClr val="bg1"/>
                </a:solidFill>
              </a:rPr>
              <a:t>Non judgmental</a:t>
            </a:r>
          </a:p>
          <a:p>
            <a:r>
              <a:rPr lang="en-US" dirty="0">
                <a:solidFill>
                  <a:schemeClr val="bg1"/>
                </a:solidFill>
              </a:rPr>
              <a:t>Compassionate</a:t>
            </a:r>
          </a:p>
          <a:p>
            <a:r>
              <a:rPr lang="en-US" dirty="0">
                <a:solidFill>
                  <a:schemeClr val="bg1"/>
                </a:solidFill>
              </a:rPr>
              <a:t>Friendly</a:t>
            </a:r>
          </a:p>
          <a:p>
            <a:r>
              <a:rPr lang="en-US" dirty="0">
                <a:solidFill>
                  <a:schemeClr val="bg1"/>
                </a:solidFill>
              </a:rPr>
              <a:t>Positive attitude</a:t>
            </a:r>
          </a:p>
          <a:p>
            <a:r>
              <a:rPr lang="en-US" dirty="0">
                <a:solidFill>
                  <a:schemeClr val="bg1"/>
                </a:solidFill>
              </a:rPr>
              <a:t>Willing to participate</a:t>
            </a:r>
          </a:p>
          <a:p>
            <a:r>
              <a:rPr lang="en-US" dirty="0">
                <a:solidFill>
                  <a:schemeClr val="bg1"/>
                </a:solidFill>
              </a:rPr>
              <a:t>Sympathetic</a:t>
            </a:r>
          </a:p>
          <a:p>
            <a:r>
              <a:rPr lang="en-US" dirty="0">
                <a:solidFill>
                  <a:schemeClr val="bg1"/>
                </a:solidFill>
              </a:rPr>
              <a:t>Wants to be there</a:t>
            </a:r>
          </a:p>
          <a:p>
            <a:r>
              <a:rPr lang="en-US" dirty="0">
                <a:solidFill>
                  <a:schemeClr val="bg1"/>
                </a:solidFill>
              </a:rPr>
              <a:t>Courteous</a:t>
            </a:r>
          </a:p>
          <a:p>
            <a:r>
              <a:rPr lang="en-US" dirty="0">
                <a:solidFill>
                  <a:schemeClr val="bg1"/>
                </a:solidFill>
              </a:rPr>
              <a:t>Patient</a:t>
            </a:r>
          </a:p>
          <a:p>
            <a:r>
              <a:rPr lang="en-US" dirty="0">
                <a:solidFill>
                  <a:schemeClr val="bg1"/>
                </a:solidFill>
              </a:rPr>
              <a:t>Role model/leader</a:t>
            </a:r>
          </a:p>
          <a:p>
            <a:endParaRPr lang="en-US" b="0" baseline="0" dirty="0"/>
          </a:p>
          <a:p>
            <a:endParaRPr lang="en-US" dirty="0"/>
          </a:p>
        </p:txBody>
      </p:sp>
      <p:sp>
        <p:nvSpPr>
          <p:cNvPr id="4" name="Slide Number Placeholder 3"/>
          <p:cNvSpPr>
            <a:spLocks noGrp="1"/>
          </p:cNvSpPr>
          <p:nvPr>
            <p:ph type="sldNum" sz="quarter" idx="10"/>
          </p:nvPr>
        </p:nvSpPr>
        <p:spPr/>
        <p:txBody>
          <a:bodyPr/>
          <a:lstStyle/>
          <a:p>
            <a:fld id="{5EBC81EF-DE19-4DCD-A038-1480F3E7AAFB}" type="slidenum">
              <a:rPr lang="en-US" smtClean="0"/>
              <a:t>11</a:t>
            </a:fld>
            <a:endParaRPr lang="en-US" dirty="0"/>
          </a:p>
        </p:txBody>
      </p:sp>
    </p:spTree>
    <p:extLst>
      <p:ext uri="{BB962C8B-B14F-4D97-AF65-F5344CB8AC3E}">
        <p14:creationId xmlns:p14="http://schemas.microsoft.com/office/powerpoint/2010/main" val="2571557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are all responsible for each other </a:t>
            </a:r>
          </a:p>
          <a:p>
            <a:pPr>
              <a:buFont typeface="Arial" pitchFamily="34" charset="0"/>
              <a:buChar char="•"/>
            </a:pPr>
            <a:r>
              <a:rPr lang="en-US" b="0" dirty="0"/>
              <a:t>Staff</a:t>
            </a:r>
            <a:r>
              <a:rPr lang="en-US" b="0" baseline="0" dirty="0"/>
              <a:t> and youth al</a:t>
            </a:r>
            <a:r>
              <a:rPr lang="en-US" b="0" dirty="0"/>
              <a:t>ike – if you see one of your colleagues “losing</a:t>
            </a:r>
            <a:r>
              <a:rPr lang="en-US" b="0" baseline="0" dirty="0"/>
              <a:t> it” have a talk with him or her </a:t>
            </a:r>
          </a:p>
          <a:p>
            <a:pPr>
              <a:buFont typeface="Arial" pitchFamily="34" charset="0"/>
              <a:buChar char="•"/>
            </a:pPr>
            <a:r>
              <a:rPr lang="en-US" b="0" baseline="0" dirty="0"/>
              <a:t>Check in with your youth/alumni throughout the day </a:t>
            </a:r>
          </a:p>
          <a:p>
            <a:pPr>
              <a:buFont typeface="Arial" pitchFamily="34" charset="0"/>
              <a:buNone/>
            </a:pPr>
            <a:endParaRPr lang="en-US" b="0" baseline="0" dirty="0"/>
          </a:p>
          <a:p>
            <a:pPr>
              <a:buFont typeface="Arial" pitchFamily="34" charset="0"/>
              <a:buNone/>
            </a:pPr>
            <a:r>
              <a:rPr lang="en-US" b="1" baseline="0" dirty="0"/>
              <a:t>In general, “If you see something, say something.”  </a:t>
            </a:r>
          </a:p>
          <a:p>
            <a:pPr>
              <a:buFont typeface="Arial" pitchFamily="34" charset="0"/>
              <a:buChar char="•"/>
            </a:pPr>
            <a:r>
              <a:rPr lang="en-US" b="0" baseline="0" dirty="0"/>
              <a:t>Youth/alumni will push boundaries during the retreat.  The boundaries are there to keep us all safe.  If you see youth behaving inappropriately, hear youth using profanity, see bullying, etc. find the best way to intervene and acknowledge that the youth/alumni has “crossed the line”  </a:t>
            </a:r>
          </a:p>
          <a:p>
            <a:pPr>
              <a:buFont typeface="Arial" pitchFamily="34" charset="0"/>
              <a:buNone/>
            </a:pPr>
            <a:endParaRPr lang="en-US" b="0" baseline="0" dirty="0"/>
          </a:p>
          <a:p>
            <a:pPr>
              <a:buFont typeface="Arial" pitchFamily="34" charset="0"/>
              <a:buNone/>
            </a:pPr>
            <a:r>
              <a:rPr lang="en-US" b="1" baseline="0" dirty="0"/>
              <a:t>Role Modeling Positive values and behavior </a:t>
            </a:r>
          </a:p>
          <a:p>
            <a:pPr>
              <a:buFont typeface="Arial" pitchFamily="34" charset="0"/>
              <a:buChar char="•"/>
            </a:pPr>
            <a:r>
              <a:rPr lang="en-US" b="0" baseline="0" dirty="0"/>
              <a:t>If you’re miserable, skipping activities, and complaining all week how will your youth react?  Important to set a good example and maintain a positive attitude</a:t>
            </a:r>
            <a:endParaRPr lang="en-US" b="0" dirty="0"/>
          </a:p>
          <a:p>
            <a:endParaRPr lang="en-US" b="1" dirty="0"/>
          </a:p>
          <a:p>
            <a:r>
              <a:rPr lang="en-US" b="1" dirty="0"/>
              <a:t>Effectively Intervening</a:t>
            </a:r>
            <a:r>
              <a:rPr lang="en-US" b="1" baseline="0" dirty="0"/>
              <a:t> with youth/alumni</a:t>
            </a:r>
          </a:p>
          <a:p>
            <a:pPr>
              <a:buFont typeface="Arial" pitchFamily="34" charset="0"/>
              <a:buChar char="•"/>
            </a:pPr>
            <a:r>
              <a:rPr lang="en-US" baseline="0" dirty="0"/>
              <a:t>This is best done by the staff person that knows the youth best </a:t>
            </a:r>
          </a:p>
          <a:p>
            <a:pPr>
              <a:buFont typeface="Arial" pitchFamily="34" charset="0"/>
              <a:buChar char="•"/>
            </a:pPr>
            <a:r>
              <a:rPr lang="en-US" baseline="0" dirty="0"/>
              <a:t>If this is not possible, pulling the youth aside and talking to him or her individually </a:t>
            </a:r>
          </a:p>
          <a:p>
            <a:pPr>
              <a:buFont typeface="Arial" pitchFamily="34" charset="0"/>
              <a:buChar char="•"/>
            </a:pPr>
            <a:r>
              <a:rPr lang="en-US" baseline="0" dirty="0"/>
              <a:t>Using “I” statements as much as possible </a:t>
            </a:r>
          </a:p>
          <a:p>
            <a:pPr>
              <a:buFont typeface="Arial" pitchFamily="34" charset="0"/>
              <a:buChar char="•"/>
            </a:pPr>
            <a:r>
              <a:rPr lang="en-US" baseline="0" dirty="0"/>
              <a:t>Using humor, not confrontation </a:t>
            </a:r>
          </a:p>
          <a:p>
            <a:pPr>
              <a:buFont typeface="Arial" pitchFamily="34" charset="0"/>
              <a:buChar char="•"/>
            </a:pPr>
            <a:r>
              <a:rPr lang="en-US" baseline="0" dirty="0"/>
              <a:t>Always use strength-based, and solution-focused approaches</a:t>
            </a:r>
            <a:endParaRPr lang="en-US" dirty="0"/>
          </a:p>
          <a:p>
            <a:endParaRPr lang="en-US" dirty="0"/>
          </a:p>
        </p:txBody>
      </p:sp>
      <p:sp>
        <p:nvSpPr>
          <p:cNvPr id="4" name="Slide Number Placeholder 3"/>
          <p:cNvSpPr>
            <a:spLocks noGrp="1"/>
          </p:cNvSpPr>
          <p:nvPr>
            <p:ph type="sldNum" sz="quarter" idx="10"/>
          </p:nvPr>
        </p:nvSpPr>
        <p:spPr/>
        <p:txBody>
          <a:bodyPr/>
          <a:lstStyle/>
          <a:p>
            <a:fld id="{5EBC81EF-DE19-4DCD-A038-1480F3E7AAFB}" type="slidenum">
              <a:rPr lang="en-US" smtClean="0"/>
              <a:t>12</a:t>
            </a:fld>
            <a:endParaRPr lang="en-US" dirty="0"/>
          </a:p>
        </p:txBody>
      </p:sp>
    </p:spTree>
    <p:extLst>
      <p:ext uri="{BB962C8B-B14F-4D97-AF65-F5344CB8AC3E}">
        <p14:creationId xmlns:p14="http://schemas.microsoft.com/office/powerpoint/2010/main" val="3326463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r>
              <a:rPr lang="en-US" dirty="0">
                <a:solidFill>
                  <a:srgbClr val="00B0F0"/>
                </a:solidFill>
              </a:rPr>
              <a:t>In the past there has been some “gray areas” with the transition time.  Please follow these standards. </a:t>
            </a:r>
          </a:p>
          <a:p>
            <a:pPr defTabSz="898136">
              <a:defRPr/>
            </a:pPr>
            <a:endParaRPr lang="en-US" dirty="0">
              <a:solidFill>
                <a:srgbClr val="00B0F0"/>
              </a:solidFill>
            </a:endParaRPr>
          </a:p>
          <a:p>
            <a:pPr defTabSz="898136">
              <a:defRPr/>
            </a:pPr>
            <a:r>
              <a:rPr lang="en-US" dirty="0">
                <a:solidFill>
                  <a:srgbClr val="00B0F0"/>
                </a:solidFill>
              </a:rPr>
              <a:t>Reminder that CWRC staff will not be escorting youth back to the dorms.  It is the responsibility of staff to ensure all youth return to their dorm.</a:t>
            </a:r>
          </a:p>
          <a:p>
            <a:pPr defTabSz="898136">
              <a:defRPr/>
            </a:pPr>
            <a:endParaRPr lang="en-US" dirty="0">
              <a:solidFill>
                <a:srgbClr val="00B0F0"/>
              </a:solidFill>
            </a:endParaRPr>
          </a:p>
          <a:p>
            <a:pPr defTabSz="898136">
              <a:defRPr/>
            </a:pPr>
            <a:r>
              <a:rPr lang="en-US" dirty="0">
                <a:solidFill>
                  <a:srgbClr val="00B0F0"/>
                </a:solidFill>
              </a:rPr>
              <a:t>Males and females always to be in separate dorms – no exceptions</a:t>
            </a:r>
          </a:p>
          <a:p>
            <a:endParaRPr lang="en-US" dirty="0"/>
          </a:p>
        </p:txBody>
      </p:sp>
      <p:sp>
        <p:nvSpPr>
          <p:cNvPr id="4" name="Slide Number Placeholder 3"/>
          <p:cNvSpPr>
            <a:spLocks noGrp="1"/>
          </p:cNvSpPr>
          <p:nvPr>
            <p:ph type="sldNum" sz="quarter" idx="10"/>
          </p:nvPr>
        </p:nvSpPr>
        <p:spPr/>
        <p:txBody>
          <a:bodyPr/>
          <a:lstStyle/>
          <a:p>
            <a:fld id="{5EBC81EF-DE19-4DCD-A038-1480F3E7AAFB}" type="slidenum">
              <a:rPr lang="en-US" smtClean="0"/>
              <a:t>13</a:t>
            </a:fld>
            <a:endParaRPr lang="en-US" dirty="0"/>
          </a:p>
        </p:txBody>
      </p:sp>
    </p:spTree>
    <p:extLst>
      <p:ext uri="{BB962C8B-B14F-4D97-AF65-F5344CB8AC3E}">
        <p14:creationId xmlns:p14="http://schemas.microsoft.com/office/powerpoint/2010/main" val="1649639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 8:</a:t>
            </a:r>
            <a:r>
              <a:rPr lang="en-US" dirty="0"/>
              <a:t> Safety (more detail received in folder upon registration at retreat)</a:t>
            </a:r>
          </a:p>
          <a:p>
            <a:r>
              <a:rPr lang="en-US" dirty="0"/>
              <a:t>Note</a:t>
            </a:r>
            <a:r>
              <a:rPr lang="en-US" baseline="0" dirty="0"/>
              <a:t> importance of correctly filling out health information form</a:t>
            </a:r>
          </a:p>
          <a:p>
            <a:r>
              <a:rPr lang="en-US" baseline="0" dirty="0"/>
              <a:t>Nurse schedule will be posted – during tournament, high activity times, each morning between 8am – 10am</a:t>
            </a:r>
          </a:p>
          <a:p>
            <a:r>
              <a:rPr lang="en-US" baseline="0" dirty="0"/>
              <a:t>If nurse is not on campus, visit the desk outside of the Cambria Room</a:t>
            </a:r>
          </a:p>
          <a:p>
            <a:endParaRPr lang="en-US" dirty="0"/>
          </a:p>
        </p:txBody>
      </p:sp>
      <p:sp>
        <p:nvSpPr>
          <p:cNvPr id="4" name="Slide Number Placeholder 3"/>
          <p:cNvSpPr>
            <a:spLocks noGrp="1"/>
          </p:cNvSpPr>
          <p:nvPr>
            <p:ph type="sldNum" sz="quarter" idx="10"/>
          </p:nvPr>
        </p:nvSpPr>
        <p:spPr/>
        <p:txBody>
          <a:bodyPr/>
          <a:lstStyle/>
          <a:p>
            <a:fld id="{5EBC81EF-DE19-4DCD-A038-1480F3E7AAFB}" type="slidenum">
              <a:rPr lang="en-US" smtClean="0"/>
              <a:t>14</a:t>
            </a:fld>
            <a:endParaRPr lang="en-US" dirty="0"/>
          </a:p>
        </p:txBody>
      </p:sp>
    </p:spTree>
    <p:extLst>
      <p:ext uri="{BB962C8B-B14F-4D97-AF65-F5344CB8AC3E}">
        <p14:creationId xmlns:p14="http://schemas.microsoft.com/office/powerpoint/2010/main" val="2646670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Meghan:</a:t>
            </a:r>
          </a:p>
          <a:p>
            <a:r>
              <a:rPr lang="en-US" dirty="0"/>
              <a:t>This year our registration deadline of July 5, 2019 is firm.  After this date we will not accept new registration/paperwork.  All youth and</a:t>
            </a:r>
            <a:r>
              <a:rPr lang="en-US" baseline="0" dirty="0"/>
              <a:t> staff, attending or waiting list, must be entered into the online system by July 5</a:t>
            </a:r>
            <a:r>
              <a:rPr lang="en-US" baseline="30000" dirty="0"/>
              <a:t>th</a:t>
            </a:r>
            <a:r>
              <a:rPr lang="en-US" baseline="0" dirty="0"/>
              <a:t>.  </a:t>
            </a:r>
            <a:r>
              <a:rPr lang="en-US" dirty="0"/>
              <a:t>It is important that we get accurate information to the campus in a timely manner so they can prepare for our arrival.  We will accept same sex swaps until July 31, 2019</a:t>
            </a:r>
            <a:r>
              <a:rPr lang="en-US" baseline="0" dirty="0"/>
              <a:t> (these are youth from the waiting list who were registered in the survey monkey by July 5</a:t>
            </a:r>
            <a:r>
              <a:rPr lang="en-US" baseline="30000" dirty="0"/>
              <a:t>th</a:t>
            </a:r>
            <a:r>
              <a:rPr lang="en-US" baseline="0" dirty="0"/>
              <a:t> and have completed paperwork).  Under no circumstances are staff to bring youth to the retreat that have not been registered through the online process.  Staff are also not to switch a youth after July 31</a:t>
            </a:r>
            <a:r>
              <a:rPr lang="en-US" baseline="30000" dirty="0"/>
              <a:t>st</a:t>
            </a:r>
            <a:r>
              <a:rPr lang="en-US" baseline="0" dirty="0"/>
              <a:t> in the case that another registered youth can’t attend.  You will receive a confirmation email with all registered youth – if youth are not on that list, they are not registered and therefore unable to attend the retreat.  Any unregistered youth will be sent home. </a:t>
            </a:r>
          </a:p>
          <a:p>
            <a:r>
              <a:rPr lang="en-US" baseline="0" dirty="0"/>
              <a:t>Please note we are generally able to accommodate all waiting list youth prior to the 31</a:t>
            </a:r>
            <a:r>
              <a:rPr lang="en-US" baseline="30000" dirty="0"/>
              <a:t>st</a:t>
            </a:r>
            <a:r>
              <a:rPr lang="en-US" baseline="0" dirty="0"/>
              <a:t> .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There is no longer an option to submit the paperwork online directly from registration.  All paperwork will need to be completed and then scanned and emailed/faxed/etc.</a:t>
            </a:r>
          </a:p>
          <a:p>
            <a:endParaRPr lang="en-US" baseline="0" dirty="0"/>
          </a:p>
          <a:p>
            <a:endParaRPr lang="en-US" baseline="0" dirty="0"/>
          </a:p>
          <a:p>
            <a:r>
              <a:rPr lang="en-US" baseline="0" dirty="0"/>
              <a:t>Clearances – all staff must submit copies of their clearances with their registration paperwork. </a:t>
            </a:r>
            <a:r>
              <a:rPr lang="en-US" b="1" baseline="0" dirty="0"/>
              <a:t>New this year:</a:t>
            </a:r>
            <a:r>
              <a:rPr lang="en-US" b="0" baseline="0" dirty="0"/>
              <a:t> the University has a 3</a:t>
            </a:r>
            <a:r>
              <a:rPr lang="en-US" b="0" baseline="30000" dirty="0"/>
              <a:t>rd</a:t>
            </a:r>
            <a:r>
              <a:rPr lang="en-US" b="0" baseline="0" dirty="0"/>
              <a:t> party vendor who will be tracking clearances, reaching out to you for missing clearances and ensuring that they are up to date.  The system is ProVerify.  If you receive an email from them it is on behalf of the University and we ask that you proceed with the instructions they provide you.  If you have any questions related to clearances please contact Lisa Kessler or Meghan O’Hare.</a:t>
            </a:r>
          </a:p>
          <a:p>
            <a:endParaRPr lang="en-US" b="0" baseline="0" dirty="0"/>
          </a:p>
          <a:p>
            <a:r>
              <a:rPr lang="en-US" b="0" baseline="0" dirty="0"/>
              <a:t>Also, this year our registration will ask about accommodations needed for the week.  This is in an effort to help us ensure everyone is able to fully participate in the event.  An example would be if you have a youth who is deaf or hard of hearing attending.  It is important for our staff to be aware of that in the case we have to interact with that youth directly.  This is not an opportunity to ask for air conditioning, better dorm rooms, etc. </a:t>
            </a:r>
          </a:p>
          <a:p>
            <a:endParaRPr lang="en-US" b="0" baseline="0" dirty="0"/>
          </a:p>
          <a:p>
            <a:r>
              <a:rPr lang="en-US" b="0" baseline="0" dirty="0"/>
              <a:t>Other things to consider:  if you have a transgender youth, please contact Lisa or Meghan so we can make the appropriate dorm room accommodations. </a:t>
            </a:r>
          </a:p>
          <a:p>
            <a:endParaRPr lang="en-US" b="0" baseline="0" dirty="0"/>
          </a:p>
          <a:p>
            <a:r>
              <a:rPr lang="en-US" dirty="0"/>
              <a:t>We have a new online system this year which Lisa will explain.</a:t>
            </a:r>
          </a:p>
          <a:p>
            <a:r>
              <a:rPr lang="en-US" dirty="0"/>
              <a:t>Lisa talks</a:t>
            </a:r>
          </a:p>
          <a:p>
            <a:endParaRPr lang="en-US" dirty="0"/>
          </a:p>
        </p:txBody>
      </p:sp>
      <p:sp>
        <p:nvSpPr>
          <p:cNvPr id="4" name="Slide Number Placeholder 3"/>
          <p:cNvSpPr>
            <a:spLocks noGrp="1"/>
          </p:cNvSpPr>
          <p:nvPr>
            <p:ph type="sldNum" sz="quarter" idx="10"/>
          </p:nvPr>
        </p:nvSpPr>
        <p:spPr/>
        <p:txBody>
          <a:bodyPr/>
          <a:lstStyle/>
          <a:p>
            <a:fld id="{5EBC81EF-DE19-4DCD-A038-1480F3E7AAFB}" type="slidenum">
              <a:rPr lang="en-US" smtClean="0"/>
              <a:t>15</a:t>
            </a:fld>
            <a:endParaRPr lang="en-US" dirty="0"/>
          </a:p>
        </p:txBody>
      </p:sp>
    </p:spTree>
    <p:extLst>
      <p:ext uri="{BB962C8B-B14F-4D97-AF65-F5344CB8AC3E}">
        <p14:creationId xmlns:p14="http://schemas.microsoft.com/office/powerpoint/2010/main" val="1104797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8136">
              <a:defRPr/>
            </a:pPr>
            <a:endParaRPr lang="en-US" baseline="0" dirty="0"/>
          </a:p>
          <a:p>
            <a:pPr defTabSz="898136">
              <a:defRPr/>
            </a:pPr>
            <a:r>
              <a:rPr lang="en-US" baseline="0" dirty="0"/>
              <a:t> Again, it is extremely importance that your releases and clearances are submitted by the registration deadline to confirm your registration.</a:t>
            </a:r>
          </a:p>
          <a:p>
            <a:pPr defTabSz="898136">
              <a:defRPr/>
            </a:pPr>
            <a:r>
              <a:rPr lang="en-US" baseline="0" dirty="0"/>
              <a:t>Very important to let youth chose activity and roommate – avoids issues with switching once youth arrive on campus.  Reminder, no youth under age 18 to room with a youth/young adult 18 or older. </a:t>
            </a:r>
          </a:p>
          <a:p>
            <a:endParaRPr lang="en-US" dirty="0"/>
          </a:p>
        </p:txBody>
      </p:sp>
      <p:sp>
        <p:nvSpPr>
          <p:cNvPr id="4" name="Slide Number Placeholder 3"/>
          <p:cNvSpPr>
            <a:spLocks noGrp="1"/>
          </p:cNvSpPr>
          <p:nvPr>
            <p:ph type="sldNum" sz="quarter" idx="10"/>
          </p:nvPr>
        </p:nvSpPr>
        <p:spPr/>
        <p:txBody>
          <a:bodyPr/>
          <a:lstStyle/>
          <a:p>
            <a:fld id="{5EBC81EF-DE19-4DCD-A038-1480F3E7AAFB}" type="slidenum">
              <a:rPr lang="en-US" smtClean="0"/>
              <a:t>16</a:t>
            </a:fld>
            <a:endParaRPr lang="en-US" dirty="0"/>
          </a:p>
        </p:txBody>
      </p:sp>
    </p:spTree>
    <p:extLst>
      <p:ext uri="{BB962C8B-B14F-4D97-AF65-F5344CB8AC3E}">
        <p14:creationId xmlns:p14="http://schemas.microsoft.com/office/powerpoint/2010/main" val="1396802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 10</a:t>
            </a:r>
            <a:r>
              <a:rPr lang="en-US" dirty="0"/>
              <a:t>– What to Bring</a:t>
            </a:r>
          </a:p>
          <a:p>
            <a:endParaRPr lang="en-US" dirty="0"/>
          </a:p>
          <a:p>
            <a:r>
              <a:rPr lang="en-US" dirty="0"/>
              <a:t>Slots based on AFCARS, utilize waiting list</a:t>
            </a:r>
          </a:p>
          <a:p>
            <a:endParaRPr lang="en-US" dirty="0"/>
          </a:p>
          <a:p>
            <a:r>
              <a:rPr lang="en-US" dirty="0"/>
              <a:t>Release – multimedia release won’t stop attendance at retreat.</a:t>
            </a:r>
          </a:p>
          <a:p>
            <a:endParaRPr lang="en-US" dirty="0"/>
          </a:p>
        </p:txBody>
      </p:sp>
      <p:sp>
        <p:nvSpPr>
          <p:cNvPr id="4" name="Slide Number Placeholder 3"/>
          <p:cNvSpPr>
            <a:spLocks noGrp="1"/>
          </p:cNvSpPr>
          <p:nvPr>
            <p:ph type="sldNum" sz="quarter" idx="10"/>
          </p:nvPr>
        </p:nvSpPr>
        <p:spPr/>
        <p:txBody>
          <a:bodyPr/>
          <a:lstStyle/>
          <a:p>
            <a:fld id="{5EBC81EF-DE19-4DCD-A038-1480F3E7AAFB}" type="slidenum">
              <a:rPr lang="en-US" smtClean="0"/>
              <a:t>17</a:t>
            </a:fld>
            <a:endParaRPr lang="en-US" dirty="0"/>
          </a:p>
        </p:txBody>
      </p:sp>
    </p:spTree>
    <p:extLst>
      <p:ext uri="{BB962C8B-B14F-4D97-AF65-F5344CB8AC3E}">
        <p14:creationId xmlns:p14="http://schemas.microsoft.com/office/powerpoint/2010/main" val="4055609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and Youth videos on YAB website</a:t>
            </a:r>
          </a:p>
          <a:p>
            <a:endParaRPr lang="en-US" dirty="0"/>
          </a:p>
          <a:p>
            <a:r>
              <a:rPr lang="en-US" dirty="0"/>
              <a:t>Educate</a:t>
            </a:r>
            <a:r>
              <a:rPr lang="en-US" baseline="0" dirty="0"/>
              <a:t> both staff and youth.</a:t>
            </a:r>
            <a:endParaRPr lang="en-US" dirty="0"/>
          </a:p>
          <a:p>
            <a:endParaRPr lang="en-US" dirty="0"/>
          </a:p>
        </p:txBody>
      </p:sp>
      <p:sp>
        <p:nvSpPr>
          <p:cNvPr id="4" name="Slide Number Placeholder 3"/>
          <p:cNvSpPr>
            <a:spLocks noGrp="1"/>
          </p:cNvSpPr>
          <p:nvPr>
            <p:ph type="sldNum" sz="quarter" idx="10"/>
          </p:nvPr>
        </p:nvSpPr>
        <p:spPr/>
        <p:txBody>
          <a:bodyPr/>
          <a:lstStyle/>
          <a:p>
            <a:fld id="{5EBC81EF-DE19-4DCD-A038-1480F3E7AAFB}" type="slidenum">
              <a:rPr lang="en-US" smtClean="0"/>
              <a:t>18</a:t>
            </a:fld>
            <a:endParaRPr lang="en-US" dirty="0"/>
          </a:p>
        </p:txBody>
      </p:sp>
    </p:spTree>
    <p:extLst>
      <p:ext uri="{BB962C8B-B14F-4D97-AF65-F5344CB8AC3E}">
        <p14:creationId xmlns:p14="http://schemas.microsoft.com/office/powerpoint/2010/main" val="3601738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 11 </a:t>
            </a:r>
            <a:r>
              <a:rPr lang="en-US" dirty="0"/>
              <a:t>– Youth veteran’s words of advice</a:t>
            </a:r>
          </a:p>
          <a:p>
            <a:r>
              <a:rPr lang="en-US" b="1" baseline="0" dirty="0"/>
              <a:t>Handout 12</a:t>
            </a:r>
            <a:r>
              <a:rPr lang="en-US" baseline="0" dirty="0"/>
              <a:t>- Staff Veteran Words of Advice</a:t>
            </a:r>
          </a:p>
          <a:p>
            <a:r>
              <a:rPr lang="en-US" b="1" baseline="0" dirty="0"/>
              <a:t>Handout 13- </a:t>
            </a:r>
            <a:r>
              <a:rPr lang="en-US" baseline="0" dirty="0"/>
              <a:t>Retreat Talk</a:t>
            </a:r>
            <a:endParaRPr lang="en-US" dirty="0"/>
          </a:p>
          <a:p>
            <a:r>
              <a:rPr lang="en-US" dirty="0"/>
              <a:t>Indicate interest in joining</a:t>
            </a:r>
            <a:r>
              <a:rPr lang="en-US" baseline="0" dirty="0"/>
              <a:t> steering committee on evaluation forms at retreat or outreach to Meghan O’Hare during/after the retreat.  This group forms in September each year and begins meeting in December.</a:t>
            </a:r>
          </a:p>
          <a:p>
            <a:r>
              <a:rPr lang="en-US" baseline="0" dirty="0"/>
              <a:t>Reminder – county/provider staff are not permitted to invite guests to the campus during the youth retreat</a:t>
            </a:r>
          </a:p>
          <a:p>
            <a:r>
              <a:rPr lang="en-US" baseline="0" dirty="0"/>
              <a:t>                  </a:t>
            </a:r>
            <a:endParaRPr lang="en-US" dirty="0"/>
          </a:p>
        </p:txBody>
      </p:sp>
      <p:sp>
        <p:nvSpPr>
          <p:cNvPr id="4" name="Slide Number Placeholder 3"/>
          <p:cNvSpPr>
            <a:spLocks noGrp="1"/>
          </p:cNvSpPr>
          <p:nvPr>
            <p:ph type="sldNum" sz="quarter" idx="10"/>
          </p:nvPr>
        </p:nvSpPr>
        <p:spPr/>
        <p:txBody>
          <a:bodyPr/>
          <a:lstStyle/>
          <a:p>
            <a:fld id="{5EBC81EF-DE19-4DCD-A038-1480F3E7AAFB}" type="slidenum">
              <a:rPr lang="en-US" smtClean="0"/>
              <a:t>19</a:t>
            </a:fld>
            <a:endParaRPr lang="en-US" dirty="0"/>
          </a:p>
        </p:txBody>
      </p:sp>
    </p:spTree>
    <p:extLst>
      <p:ext uri="{BB962C8B-B14F-4D97-AF65-F5344CB8AC3E}">
        <p14:creationId xmlns:p14="http://schemas.microsoft.com/office/powerpoint/2010/main" val="3117642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an overview of the youth retreat</a:t>
            </a:r>
          </a:p>
          <a:p>
            <a:r>
              <a:rPr lang="en-US" dirty="0"/>
              <a:t>Review expectations for youth and staff</a:t>
            </a:r>
          </a:p>
          <a:p>
            <a:r>
              <a:rPr lang="en-US" dirty="0"/>
              <a:t>Tal</a:t>
            </a:r>
            <a:r>
              <a:rPr lang="en-US" baseline="0" dirty="0"/>
              <a:t>k about the importance of s</a:t>
            </a:r>
            <a:r>
              <a:rPr lang="en-US" dirty="0"/>
              <a:t>electing the appropriate youth to attend</a:t>
            </a:r>
          </a:p>
          <a:p>
            <a:r>
              <a:rPr lang="en-US" dirty="0"/>
              <a:t>Review concept of community/shared supervision</a:t>
            </a:r>
          </a:p>
          <a:p>
            <a:r>
              <a:rPr lang="en-US" dirty="0"/>
              <a:t>Address Love and war </a:t>
            </a:r>
          </a:p>
          <a:p>
            <a:r>
              <a:rPr lang="en-US" dirty="0"/>
              <a:t>Share Emergency information</a:t>
            </a:r>
          </a:p>
          <a:p>
            <a:r>
              <a:rPr lang="en-US" dirty="0"/>
              <a:t>Provide</a:t>
            </a:r>
            <a:r>
              <a:rPr lang="en-US" baseline="0" dirty="0"/>
              <a:t> an overview of r</a:t>
            </a:r>
            <a:r>
              <a:rPr lang="en-US" dirty="0"/>
              <a:t>egistration </a:t>
            </a:r>
          </a:p>
          <a:p>
            <a:r>
              <a:rPr lang="en-US" dirty="0"/>
              <a:t>Provide staff an opportunity to ask questions</a:t>
            </a:r>
          </a:p>
          <a:p>
            <a:endParaRPr lang="en-US" dirty="0"/>
          </a:p>
        </p:txBody>
      </p:sp>
      <p:sp>
        <p:nvSpPr>
          <p:cNvPr id="4" name="Slide Number Placeholder 3"/>
          <p:cNvSpPr>
            <a:spLocks noGrp="1"/>
          </p:cNvSpPr>
          <p:nvPr>
            <p:ph type="sldNum" sz="quarter" idx="10"/>
          </p:nvPr>
        </p:nvSpPr>
        <p:spPr/>
        <p:txBody>
          <a:bodyPr/>
          <a:lstStyle/>
          <a:p>
            <a:fld id="{5EBC81EF-DE19-4DCD-A038-1480F3E7AAFB}" type="slidenum">
              <a:rPr lang="en-US" smtClean="0"/>
              <a:t>2</a:t>
            </a:fld>
            <a:endParaRPr lang="en-US" dirty="0"/>
          </a:p>
        </p:txBody>
      </p:sp>
    </p:spTree>
    <p:extLst>
      <p:ext uri="{BB962C8B-B14F-4D97-AF65-F5344CB8AC3E}">
        <p14:creationId xmlns:p14="http://schemas.microsoft.com/office/powerpoint/2010/main" val="2334165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Pittsburgh, Johnstown (UPJ)</a:t>
            </a:r>
          </a:p>
          <a:p>
            <a:r>
              <a:rPr lang="en-US" dirty="0"/>
              <a:t>August 5-9, 2019</a:t>
            </a:r>
          </a:p>
          <a:p>
            <a:r>
              <a:rPr lang="en-US" dirty="0"/>
              <a:t>Theme: You’re not dreaming if you’re only surviving</a:t>
            </a:r>
          </a:p>
          <a:p>
            <a:r>
              <a:rPr lang="en-US" dirty="0"/>
              <a:t>Expect approximately 100 youth and over 50 staff from county and provider agencies </a:t>
            </a:r>
          </a:p>
          <a:p>
            <a:r>
              <a:rPr lang="en-US" dirty="0"/>
              <a:t>Planned by the Older Youth Retreat Steering Committee – including youth, county and private providers of IL services, statewide</a:t>
            </a:r>
            <a:r>
              <a:rPr lang="en-US" baseline="0" dirty="0"/>
              <a:t> partners, and CWRC staff</a:t>
            </a:r>
            <a:endParaRPr lang="en-US" dirty="0"/>
          </a:p>
          <a:p>
            <a:r>
              <a:rPr lang="en-US" dirty="0"/>
              <a:t>Funded by the Department of Human Services, Office of Children, Youth and Families</a:t>
            </a:r>
          </a:p>
          <a:p>
            <a:r>
              <a:rPr lang="en-US" dirty="0"/>
              <a:t>Coordinated by the PA Child Welfare Resource Center</a:t>
            </a:r>
          </a:p>
          <a:p>
            <a:endParaRPr lang="en-US" dirty="0"/>
          </a:p>
        </p:txBody>
      </p:sp>
      <p:sp>
        <p:nvSpPr>
          <p:cNvPr id="4" name="Slide Number Placeholder 3"/>
          <p:cNvSpPr>
            <a:spLocks noGrp="1"/>
          </p:cNvSpPr>
          <p:nvPr>
            <p:ph type="sldNum" sz="quarter" idx="10"/>
          </p:nvPr>
        </p:nvSpPr>
        <p:spPr/>
        <p:txBody>
          <a:bodyPr/>
          <a:lstStyle/>
          <a:p>
            <a:fld id="{5EBC81EF-DE19-4DCD-A038-1480F3E7AAFB}" type="slidenum">
              <a:rPr lang="en-US" smtClean="0"/>
              <a:t>3</a:t>
            </a:fld>
            <a:endParaRPr lang="en-US" dirty="0"/>
          </a:p>
        </p:txBody>
      </p:sp>
    </p:spTree>
    <p:extLst>
      <p:ext uri="{BB962C8B-B14F-4D97-AF65-F5344CB8AC3E}">
        <p14:creationId xmlns:p14="http://schemas.microsoft.com/office/powerpoint/2010/main" val="235453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 </a:t>
            </a:r>
            <a:r>
              <a:rPr lang="en-US" b="1" baseline="0" dirty="0"/>
              <a:t>Handout #1 Schedule</a:t>
            </a:r>
            <a:r>
              <a:rPr lang="en-US" baseline="0" dirty="0"/>
              <a:t>-Most important document for the week (please be aware when youth and staff attendance is required – Green=youth only attendance required, blue=youth and staff attendance required). In general, staff is strongly encouraged to attend all events.  The only exception would be peer group sessions (youth </a:t>
            </a:r>
            <a:r>
              <a:rPr lang="en-US" sz="1200" b="0" baseline="0" dirty="0">
                <a:latin typeface="Arial" panose="020B0604020202020204" pitchFamily="34" charset="0"/>
                <a:cs typeface="Arial" panose="020B0604020202020204" pitchFamily="34" charset="0"/>
              </a:rPr>
              <a:t>only).</a:t>
            </a:r>
          </a:p>
          <a:p>
            <a:pPr marL="745454" lvl="2">
              <a:spcBef>
                <a:spcPts val="393"/>
              </a:spcBef>
              <a:buClr>
                <a:schemeClr val="accent4"/>
              </a:buClr>
              <a:buSzPct val="60000"/>
              <a:buFont typeface="Wingdings"/>
              <a:buChar char=""/>
            </a:pPr>
            <a:r>
              <a:rPr lang="en-US" sz="1200" b="0" dirty="0">
                <a:latin typeface="Arial" panose="020B0604020202020204" pitchFamily="34" charset="0"/>
                <a:cs typeface="Arial" panose="020B0604020202020204" pitchFamily="34" charset="0"/>
              </a:rPr>
              <a:t>Peer Group and Activity sessions</a:t>
            </a:r>
          </a:p>
          <a:p>
            <a:pPr marL="1211340" lvl="3">
              <a:spcBef>
                <a:spcPts val="393"/>
              </a:spcBef>
              <a:buClr>
                <a:schemeClr val="accent4"/>
              </a:buClr>
              <a:buSzPct val="60000"/>
              <a:buFont typeface="Wingdings"/>
              <a:buChar char=""/>
            </a:pPr>
            <a:r>
              <a:rPr lang="en-US" sz="1200" b="0" dirty="0">
                <a:latin typeface="Arial" panose="020B0604020202020204" pitchFamily="34" charset="0"/>
                <a:cs typeface="Arial" panose="020B0604020202020204" pitchFamily="34" charset="0"/>
              </a:rPr>
              <a:t>Again</a:t>
            </a:r>
            <a:r>
              <a:rPr lang="en-US" sz="1200" b="0" baseline="0" dirty="0">
                <a:latin typeface="Arial" panose="020B0604020202020204" pitchFamily="34" charset="0"/>
                <a:cs typeface="Arial" panose="020B0604020202020204" pitchFamily="34" charset="0"/>
              </a:rPr>
              <a:t> t</a:t>
            </a:r>
            <a:r>
              <a:rPr lang="en-US" sz="1200" b="0" dirty="0">
                <a:latin typeface="Arial" panose="020B0604020202020204" pitchFamily="34" charset="0"/>
                <a:cs typeface="Arial" panose="020B0604020202020204" pitchFamily="34" charset="0"/>
              </a:rPr>
              <a:t>his year, in order for a youth to change an activity they will need to obtain an activity swap form from CWRC staff. Facilitators will be instructed not to allow youth into a session w/o this form.   Important to allow youth to review activity descriptions (revised this year and new activities have been added) and</a:t>
            </a:r>
            <a:r>
              <a:rPr lang="en-US" sz="1200" b="0" baseline="0" dirty="0">
                <a:latin typeface="Arial" panose="020B0604020202020204" pitchFamily="34" charset="0"/>
                <a:cs typeface="Arial" panose="020B0604020202020204" pitchFamily="34" charset="0"/>
              </a:rPr>
              <a:t> chose their own activity.  If a youth wants to change activities, both the youth and their staff member must come to the desk outside of Cambria.  We are asking that all youth attend the first activity session on Monday before making this type of request.  </a:t>
            </a:r>
            <a:endParaRPr lang="en-US" sz="1200" b="0" dirty="0">
              <a:latin typeface="Arial" panose="020B0604020202020204" pitchFamily="34" charset="0"/>
              <a:cs typeface="Arial" panose="020B0604020202020204" pitchFamily="34" charset="0"/>
            </a:endParaRPr>
          </a:p>
          <a:p>
            <a:pPr marL="745454" lvl="2">
              <a:spcBef>
                <a:spcPts val="393"/>
              </a:spcBef>
              <a:buClr>
                <a:schemeClr val="accent4"/>
              </a:buClr>
              <a:buSzPct val="60000"/>
              <a:buFont typeface="Wingdings"/>
              <a:buChar char=""/>
            </a:pPr>
            <a:r>
              <a:rPr lang="en-US" sz="1200" b="0" dirty="0">
                <a:latin typeface="Arial" panose="020B0604020202020204" pitchFamily="34" charset="0"/>
                <a:cs typeface="Arial" panose="020B0604020202020204" pitchFamily="34" charset="0"/>
              </a:rPr>
              <a:t>Dorm Room Sharing (Youth and Staff)</a:t>
            </a:r>
          </a:p>
          <a:p>
            <a:pPr marL="1202654" lvl="3">
              <a:spcBef>
                <a:spcPts val="393"/>
              </a:spcBef>
              <a:buClr>
                <a:schemeClr val="accent4"/>
              </a:buClr>
              <a:buSzPct val="60000"/>
              <a:buFont typeface="Wingdings"/>
              <a:buChar char=""/>
            </a:pPr>
            <a:r>
              <a:rPr lang="en-US" sz="1200" b="1" baseline="0" dirty="0">
                <a:latin typeface="Arial" panose="020B0604020202020204" pitchFamily="34" charset="0"/>
                <a:cs typeface="Arial" panose="020B0604020202020204" pitchFamily="34" charset="0"/>
              </a:rPr>
              <a:t>Youth under the age of 18 will NOT be able to share a room with a young adult 18 or older – there are no exceptions.  You will notice that during registration this year we will ask for DOB – that is so that we can ensure this process is followed.  </a:t>
            </a:r>
            <a:endParaRPr lang="en-US" sz="1200" b="1" dirty="0">
              <a:latin typeface="Arial" panose="020B0604020202020204" pitchFamily="34" charset="0"/>
              <a:cs typeface="Arial" panose="020B0604020202020204" pitchFamily="34" charset="0"/>
            </a:endParaRPr>
          </a:p>
          <a:p>
            <a:pPr marL="1211340" lvl="3">
              <a:spcBef>
                <a:spcPts val="393"/>
              </a:spcBef>
              <a:buClr>
                <a:schemeClr val="accent4"/>
              </a:buClr>
              <a:buSzPct val="60000"/>
              <a:buFont typeface="Wingdings"/>
              <a:buChar char=""/>
            </a:pPr>
            <a:r>
              <a:rPr lang="en-US" sz="1200" b="0" dirty="0">
                <a:latin typeface="Arial" panose="020B0604020202020204" pitchFamily="34" charset="0"/>
                <a:cs typeface="Arial" panose="020B0604020202020204" pitchFamily="34" charset="0"/>
              </a:rPr>
              <a:t>To alleviate an influx of youth requesting dorm room changes, we ask again that during registration you allow youth to pick a roommate.  Room changes will only be evaluated on a case by case basis by CWRC staff.  Any youth requesting a room change will need to have a staff member with them at the time of their request.  Under</a:t>
            </a:r>
            <a:r>
              <a:rPr lang="en-US" sz="1200" b="0" baseline="0" dirty="0">
                <a:latin typeface="Arial" panose="020B0604020202020204" pitchFamily="34" charset="0"/>
                <a:cs typeface="Arial" panose="020B0604020202020204" pitchFamily="34" charset="0"/>
              </a:rPr>
              <a:t> no circumstances should any youth or staff switch rooms without informing CWRC staff.  We must be able to report to the university who is in each room in case of emergency. </a:t>
            </a:r>
          </a:p>
          <a:p>
            <a:pPr marL="1211340" lvl="3">
              <a:spcBef>
                <a:spcPts val="393"/>
              </a:spcBef>
              <a:buClr>
                <a:schemeClr val="accent4"/>
              </a:buClr>
              <a:buSzPct val="60000"/>
              <a:buFont typeface="Wingdings"/>
              <a:buChar char=""/>
            </a:pPr>
            <a:r>
              <a:rPr lang="en-US" sz="1200" b="0" baseline="0" dirty="0">
                <a:latin typeface="Arial" panose="020B0604020202020204" pitchFamily="34" charset="0"/>
                <a:cs typeface="Arial" panose="020B0604020202020204" pitchFamily="34" charset="0"/>
              </a:rPr>
              <a:t>New this year, we will send dorm room assignments out with confirmation emails so staff can make any possible changes prior to the retreat</a:t>
            </a:r>
          </a:p>
          <a:p>
            <a:pPr marL="754140" lvl="2">
              <a:spcBef>
                <a:spcPts val="393"/>
              </a:spcBef>
              <a:buClr>
                <a:schemeClr val="accent4"/>
              </a:buClr>
              <a:buSzPct val="60000"/>
              <a:buFont typeface="Wingdings"/>
              <a:buChar char=""/>
            </a:pPr>
            <a:r>
              <a:rPr lang="en-US" sz="1200" kern="1200" dirty="0">
                <a:solidFill>
                  <a:schemeClr val="tx1"/>
                </a:solidFill>
                <a:effectLst/>
                <a:latin typeface="+mn-lt"/>
                <a:ea typeface="+mn-ea"/>
                <a:cs typeface="+mn-cs"/>
              </a:rPr>
              <a:t>This year we have new name tags that will attach to a lanyard which you can also put your key and meal card. The goal is to help us better identify youth v. staff as well as be aware of people’s pronouns. </a:t>
            </a:r>
            <a:endParaRPr lang="en-US" sz="1200" b="0" baseline="0" dirty="0">
              <a:latin typeface="Arial" panose="020B0604020202020204" pitchFamily="34" charset="0"/>
              <a:cs typeface="Arial" panose="020B0604020202020204" pitchFamily="34" charset="0"/>
            </a:endParaRPr>
          </a:p>
          <a:p>
            <a:pPr marL="745454" lvl="2">
              <a:spcBef>
                <a:spcPts val="393"/>
              </a:spcBef>
              <a:buClr>
                <a:schemeClr val="accent4"/>
              </a:buClr>
              <a:buSzPct val="60000"/>
              <a:buFont typeface="Wingdings"/>
              <a:buChar char=""/>
            </a:pPr>
            <a:r>
              <a:rPr lang="en-US" sz="1200" b="0" dirty="0">
                <a:latin typeface="Arial" panose="020B0604020202020204" pitchFamily="34" charset="0"/>
                <a:cs typeface="Arial" panose="020B0604020202020204" pitchFamily="34" charset="0"/>
              </a:rPr>
              <a:t>Agency responsible for dorm keys – fee charged for lost keys is $60.  Please alert CWRC staff if a key is lost</a:t>
            </a:r>
            <a:r>
              <a:rPr lang="en-US" sz="1200" b="0" baseline="0" dirty="0">
                <a:latin typeface="Arial" panose="020B0604020202020204" pitchFamily="34" charset="0"/>
                <a:cs typeface="Arial" panose="020B0604020202020204" pitchFamily="34" charset="0"/>
              </a:rPr>
              <a:t> immediately.  </a:t>
            </a:r>
            <a:r>
              <a:rPr lang="en-US" sz="1200" b="0" dirty="0">
                <a:latin typeface="Arial" panose="020B0604020202020204" pitchFamily="34" charset="0"/>
                <a:cs typeface="Arial" panose="020B0604020202020204" pitchFamily="34" charset="0"/>
              </a:rPr>
              <a:t> </a:t>
            </a:r>
          </a:p>
          <a:p>
            <a:pPr marL="745454" lvl="2">
              <a:spcBef>
                <a:spcPts val="393"/>
              </a:spcBef>
              <a:buClr>
                <a:schemeClr val="accent4"/>
              </a:buClr>
              <a:buSzPct val="60000"/>
              <a:buFont typeface="Wingdings"/>
              <a:buChar char=""/>
            </a:pPr>
            <a:r>
              <a:rPr lang="en-US" sz="1200" b="0" dirty="0">
                <a:latin typeface="Arial" panose="020B0604020202020204" pitchFamily="34" charset="0"/>
                <a:cs typeface="Arial" panose="020B0604020202020204" pitchFamily="34" charset="0"/>
              </a:rPr>
              <a:t>Meals (plenty of snacks, there are fridges and microwaves in dorms)</a:t>
            </a:r>
          </a:p>
          <a:p>
            <a:pPr marL="745454" lvl="2">
              <a:spcBef>
                <a:spcPts val="393"/>
              </a:spcBef>
              <a:buClr>
                <a:schemeClr val="accent4"/>
              </a:buClr>
              <a:buSzPct val="60000"/>
              <a:buFont typeface="Wingdings"/>
              <a:buChar char=""/>
            </a:pPr>
            <a:r>
              <a:rPr lang="en-US" sz="1200" b="0" dirty="0">
                <a:latin typeface="Arial" panose="020B0604020202020204" pitchFamily="34" charset="0"/>
                <a:cs typeface="Arial" panose="020B0604020202020204" pitchFamily="34" charset="0"/>
              </a:rPr>
              <a:t>Wrap-Up – check in w/ youth</a:t>
            </a:r>
          </a:p>
          <a:p>
            <a:pPr marL="745454" lvl="2">
              <a:spcBef>
                <a:spcPts val="393"/>
              </a:spcBef>
              <a:buClr>
                <a:schemeClr val="accent4"/>
              </a:buClr>
              <a:buSzPct val="60000"/>
              <a:buFont typeface="Wingdings"/>
              <a:buChar char=""/>
            </a:pPr>
            <a:r>
              <a:rPr lang="en-US" sz="1200" b="0" dirty="0">
                <a:latin typeface="Arial" panose="020B0604020202020204" pitchFamily="34" charset="0"/>
                <a:cs typeface="Arial" panose="020B0604020202020204" pitchFamily="34" charset="0"/>
              </a:rPr>
              <a:t>Free Time – less this year, more structured week.</a:t>
            </a:r>
          </a:p>
          <a:p>
            <a:r>
              <a:rPr lang="en-US" sz="1200" b="0" baseline="0" dirty="0">
                <a:latin typeface="Arial" panose="020B0604020202020204" pitchFamily="34" charset="0"/>
                <a:cs typeface="Arial" panose="020B0604020202020204" pitchFamily="34" charset="0"/>
              </a:rPr>
              <a:t>      Review schedule: (This year all games/tournaments </a:t>
            </a:r>
            <a:r>
              <a:rPr lang="en-US" baseline="0" dirty="0"/>
              <a:t>will be held at the Fitness Center – all youth and staff in one building.</a:t>
            </a:r>
          </a:p>
          <a:p>
            <a:r>
              <a:rPr lang="en-US" baseline="0" dirty="0"/>
              <a:t>	Monday – Basketball tournament, dodgeball tournament, board games, pool open</a:t>
            </a:r>
          </a:p>
          <a:p>
            <a:r>
              <a:rPr lang="en-US" baseline="0" dirty="0"/>
              <a:t>	 Tuesday – Dance, Movie</a:t>
            </a:r>
          </a:p>
          <a:p>
            <a:r>
              <a:rPr lang="en-US" baseline="0" dirty="0"/>
              <a:t>	 Wednesday – Volleyball tournament, staff training, focus groups</a:t>
            </a:r>
          </a:p>
          <a:p>
            <a:r>
              <a:rPr lang="en-US" baseline="0" dirty="0"/>
              <a:t>	 Thursday – very busy:  retreat games, activity presentations that highlight work throughout the week, banquet, talent show</a:t>
            </a:r>
          </a:p>
          <a:p>
            <a:r>
              <a:rPr lang="en-US" baseline="0" dirty="0"/>
              <a:t>	 Friday - recognize youth and their participation throughout the week at the closing ceremony, check out</a:t>
            </a:r>
          </a:p>
          <a:p>
            <a:endParaRPr lang="en-US" baseline="0" dirty="0"/>
          </a:p>
          <a:p>
            <a:pPr defTabSz="898136">
              <a:defRPr/>
            </a:pPr>
            <a:r>
              <a:rPr lang="en-US" baseline="0" dirty="0"/>
              <a:t>2. </a:t>
            </a:r>
            <a:r>
              <a:rPr lang="en-US" b="1" baseline="0" dirty="0"/>
              <a:t>Handout #2</a:t>
            </a:r>
            <a:r>
              <a:rPr lang="en-US" baseline="0" dirty="0"/>
              <a:t>  Peer Group Session  (less this year)</a:t>
            </a:r>
          </a:p>
          <a:p>
            <a:pPr defTabSz="898136">
              <a:defRPr/>
            </a:pPr>
            <a:r>
              <a:rPr lang="en-US" baseline="0" dirty="0"/>
              <a:t>	Smaller group sessions, youth led, supported by adult co-facilitator, follow youth developed curriculum (any issues – please let CWRC staff know immediately).</a:t>
            </a:r>
          </a:p>
          <a:p>
            <a:endParaRPr lang="en-US" baseline="0" dirty="0"/>
          </a:p>
          <a:p>
            <a:r>
              <a:rPr lang="en-US" baseline="0" dirty="0"/>
              <a:t>3. </a:t>
            </a:r>
            <a:r>
              <a:rPr lang="en-US" b="1" baseline="0" dirty="0"/>
              <a:t>Handout #3</a:t>
            </a:r>
            <a:r>
              <a:rPr lang="en-US" baseline="0" dirty="0"/>
              <a:t>:Activity Descriptions </a:t>
            </a:r>
          </a:p>
          <a:p>
            <a:r>
              <a:rPr lang="en-US" baseline="0" dirty="0"/>
              <a:t>	Highlight new activities this year</a:t>
            </a:r>
          </a:p>
          <a:p>
            <a:r>
              <a:rPr lang="en-US" baseline="0" dirty="0"/>
              <a:t>	  </a:t>
            </a:r>
            <a:r>
              <a:rPr lang="en-US" b="0" baseline="0" dirty="0"/>
              <a:t>Importance of allowing youth to select their own activities (let them review this document)</a:t>
            </a:r>
          </a:p>
          <a:p>
            <a:r>
              <a:rPr lang="en-US" b="0" baseline="0" dirty="0"/>
              <a:t>	  Staff maintain supportive role in activities</a:t>
            </a:r>
          </a:p>
          <a:p>
            <a:endParaRPr lang="en-US" dirty="0"/>
          </a:p>
        </p:txBody>
      </p:sp>
      <p:sp>
        <p:nvSpPr>
          <p:cNvPr id="4" name="Slide Number Placeholder 3"/>
          <p:cNvSpPr>
            <a:spLocks noGrp="1"/>
          </p:cNvSpPr>
          <p:nvPr>
            <p:ph type="sldNum" sz="quarter" idx="10"/>
          </p:nvPr>
        </p:nvSpPr>
        <p:spPr/>
        <p:txBody>
          <a:bodyPr/>
          <a:lstStyle/>
          <a:p>
            <a:fld id="{5EBC81EF-DE19-4DCD-A038-1480F3E7AAFB}" type="slidenum">
              <a:rPr lang="en-US" smtClean="0"/>
              <a:t>4</a:t>
            </a:fld>
            <a:endParaRPr lang="en-US" dirty="0"/>
          </a:p>
        </p:txBody>
      </p:sp>
    </p:spTree>
    <p:extLst>
      <p:ext uri="{BB962C8B-B14F-4D97-AF65-F5344CB8AC3E}">
        <p14:creationId xmlns:p14="http://schemas.microsoft.com/office/powerpoint/2010/main" val="3329034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for females to have appropriate clothing</a:t>
            </a:r>
          </a:p>
          <a:p>
            <a:pPr marL="174708" indent="-174708">
              <a:buFont typeface="Arial" panose="020B0604020202020204" pitchFamily="34" charset="0"/>
              <a:buChar char="•"/>
            </a:pPr>
            <a:r>
              <a:rPr lang="en-US" dirty="0"/>
              <a:t>Be</a:t>
            </a:r>
            <a:r>
              <a:rPr lang="en-US" baseline="0" dirty="0"/>
              <a:t> aware of the length and fit of dress, shorts, skirts</a:t>
            </a:r>
          </a:p>
          <a:p>
            <a:r>
              <a:rPr lang="en-US" baseline="0" dirty="0"/>
              <a:t>Important for staff to be present and move around at dance (increased crowd control suggested by youth)</a:t>
            </a:r>
          </a:p>
          <a:p>
            <a:r>
              <a:rPr lang="en-US" baseline="0" dirty="0"/>
              <a:t>Banquet – stakeholders in attendance.</a:t>
            </a:r>
          </a:p>
          <a:p>
            <a:r>
              <a:rPr lang="en-US" baseline="0" dirty="0"/>
              <a:t>While there is no formal retreat dress code, we ask that staff have the conversation with youth before and during the retreat about what is appropriate attire.</a:t>
            </a:r>
          </a:p>
        </p:txBody>
      </p:sp>
      <p:sp>
        <p:nvSpPr>
          <p:cNvPr id="4" name="Slide Number Placeholder 3"/>
          <p:cNvSpPr>
            <a:spLocks noGrp="1"/>
          </p:cNvSpPr>
          <p:nvPr>
            <p:ph type="sldNum" sz="quarter" idx="10"/>
          </p:nvPr>
        </p:nvSpPr>
        <p:spPr/>
        <p:txBody>
          <a:bodyPr/>
          <a:lstStyle/>
          <a:p>
            <a:fld id="{5EBC81EF-DE19-4DCD-A038-1480F3E7AAFB}" type="slidenum">
              <a:rPr lang="en-US" smtClean="0"/>
              <a:t>5</a:t>
            </a:fld>
            <a:endParaRPr lang="en-US" dirty="0"/>
          </a:p>
        </p:txBody>
      </p:sp>
    </p:spTree>
    <p:extLst>
      <p:ext uri="{BB962C8B-B14F-4D97-AF65-F5344CB8AC3E}">
        <p14:creationId xmlns:p14="http://schemas.microsoft.com/office/powerpoint/2010/main" val="2104365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 4</a:t>
            </a:r>
            <a:r>
              <a:rPr lang="en-US" dirty="0"/>
              <a:t> – Youth </a:t>
            </a:r>
            <a:r>
              <a:rPr lang="en-US" baseline="0" dirty="0"/>
              <a:t>expectations</a:t>
            </a:r>
            <a:endParaRPr lang="en-US" dirty="0"/>
          </a:p>
          <a:p>
            <a:endParaRPr lang="en-US" dirty="0"/>
          </a:p>
          <a:p>
            <a:r>
              <a:rPr lang="en-US" dirty="0"/>
              <a:t>Safety first</a:t>
            </a:r>
            <a:r>
              <a:rPr lang="en-US" baseline="0" dirty="0"/>
              <a:t> – relates to everything - physical safety, emotional safety – no drugs, no weapons</a:t>
            </a:r>
          </a:p>
          <a:p>
            <a:r>
              <a:rPr lang="en-US" baseline="0" dirty="0"/>
              <a:t>Variety of different ages and life experiences. Youth may also be sharing emotionally vulnerable experiences (important to check in with youth).</a:t>
            </a:r>
          </a:p>
          <a:p>
            <a:endParaRPr lang="en-US" baseline="0" dirty="0"/>
          </a:p>
          <a:p>
            <a:r>
              <a:rPr lang="en-US" baseline="0" dirty="0"/>
              <a:t>Attend all sessions – this is supposed to be like the college experience, follow your schedule </a:t>
            </a:r>
          </a:p>
          <a:p>
            <a:endParaRPr lang="en-US" baseline="0" dirty="0"/>
          </a:p>
          <a:p>
            <a:r>
              <a:rPr lang="en-US" baseline="0" dirty="0"/>
              <a:t>Community – think before you act, we are not the only group on campus – be respectful (language etc.)</a:t>
            </a:r>
            <a:endParaRPr lang="en-US" dirty="0"/>
          </a:p>
        </p:txBody>
      </p:sp>
      <p:sp>
        <p:nvSpPr>
          <p:cNvPr id="4" name="Slide Number Placeholder 3"/>
          <p:cNvSpPr>
            <a:spLocks noGrp="1"/>
          </p:cNvSpPr>
          <p:nvPr>
            <p:ph type="sldNum" sz="quarter" idx="10"/>
          </p:nvPr>
        </p:nvSpPr>
        <p:spPr/>
        <p:txBody>
          <a:bodyPr/>
          <a:lstStyle/>
          <a:p>
            <a:fld id="{5EBC81EF-DE19-4DCD-A038-1480F3E7AAFB}" type="slidenum">
              <a:rPr lang="en-US" smtClean="0"/>
              <a:t>6</a:t>
            </a:fld>
            <a:endParaRPr lang="en-US" dirty="0"/>
          </a:p>
        </p:txBody>
      </p:sp>
    </p:spTree>
    <p:extLst>
      <p:ext uri="{BB962C8B-B14F-4D97-AF65-F5344CB8AC3E}">
        <p14:creationId xmlns:p14="http://schemas.microsoft.com/office/powerpoint/2010/main" val="3565602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Set expectations BEFORE</a:t>
            </a:r>
            <a:r>
              <a:rPr lang="en-US" b="1" baseline="0" dirty="0"/>
              <a:t> arriving at UPJ </a:t>
            </a:r>
          </a:p>
          <a:p>
            <a:pPr>
              <a:buFont typeface="Arial" pitchFamily="34" charset="0"/>
              <a:buChar char="•"/>
            </a:pPr>
            <a:r>
              <a:rPr lang="en-US" b="0" baseline="0" dirty="0"/>
              <a:t>Let your youth/alumni know what is appropriate behavior and what is not</a:t>
            </a:r>
          </a:p>
          <a:p>
            <a:pPr>
              <a:buFont typeface="Arial" pitchFamily="34" charset="0"/>
              <a:buChar char="•"/>
            </a:pPr>
            <a:r>
              <a:rPr lang="en-US" b="0" baseline="0" dirty="0"/>
              <a:t>Youth should be mindful and respectful of themselves and others at all times</a:t>
            </a:r>
          </a:p>
          <a:p>
            <a:pPr>
              <a:buFont typeface="Arial" pitchFamily="34" charset="0"/>
              <a:buChar char="•"/>
            </a:pPr>
            <a:endParaRPr lang="en-US" b="0" baseline="0" dirty="0"/>
          </a:p>
          <a:p>
            <a:pPr>
              <a:buFont typeface="Arial" pitchFamily="34" charset="0"/>
              <a:buNone/>
            </a:pPr>
            <a:r>
              <a:rPr lang="en-US" b="0" baseline="0" dirty="0"/>
              <a:t>You’ll notice:  Monday – shy, Tuesday – building relationships,  Wednesday – like each other/relationships have formed </a:t>
            </a:r>
          </a:p>
          <a:p>
            <a:pPr>
              <a:buFont typeface="Arial" pitchFamily="34" charset="0"/>
              <a:buChar char="•"/>
            </a:pPr>
            <a:endParaRPr lang="en-US" b="0" baseline="0" dirty="0"/>
          </a:p>
          <a:p>
            <a:pPr>
              <a:buFont typeface="Arial" pitchFamily="34" charset="0"/>
              <a:buNone/>
            </a:pPr>
            <a:r>
              <a:rPr lang="en-US" b="1" baseline="0" dirty="0"/>
              <a:t>Appropriate vs. inappropriate interactions </a:t>
            </a:r>
          </a:p>
          <a:p>
            <a:pPr>
              <a:buFont typeface="Arial" pitchFamily="34" charset="0"/>
              <a:buChar char="•"/>
            </a:pPr>
            <a:r>
              <a:rPr lang="en-US" b="0" baseline="0" dirty="0"/>
              <a:t>Holding hands, hugs = okay</a:t>
            </a:r>
          </a:p>
          <a:p>
            <a:pPr>
              <a:buFont typeface="Arial" pitchFamily="34" charset="0"/>
              <a:buChar char="•"/>
            </a:pPr>
            <a:r>
              <a:rPr lang="en-US" b="0" baseline="0" dirty="0"/>
              <a:t>Kissing, making out, fondling = not okay </a:t>
            </a:r>
          </a:p>
          <a:p>
            <a:pPr>
              <a:buFont typeface="Arial" pitchFamily="34" charset="0"/>
              <a:buNone/>
            </a:pPr>
            <a:endParaRPr lang="en-US" b="0" baseline="0" dirty="0"/>
          </a:p>
          <a:p>
            <a:pPr>
              <a:buFont typeface="Arial" pitchFamily="34" charset="0"/>
              <a:buNone/>
            </a:pPr>
            <a:r>
              <a:rPr lang="en-US" b="1" baseline="0" dirty="0"/>
              <a:t>The Dance </a:t>
            </a:r>
          </a:p>
          <a:p>
            <a:pPr>
              <a:buFont typeface="Arial" pitchFamily="34" charset="0"/>
              <a:buChar char="•"/>
            </a:pPr>
            <a:r>
              <a:rPr lang="en-US" b="0" baseline="0" dirty="0"/>
              <a:t> Use reasonable guidance about appropriate dancing- “I’m not sure how to describe it but I know what it looks like when I see it” </a:t>
            </a:r>
          </a:p>
          <a:p>
            <a:pPr>
              <a:buFont typeface="Arial" pitchFamily="34" charset="0"/>
              <a:buChar char="•"/>
            </a:pPr>
            <a:endParaRPr lang="en-US" b="0" baseline="0" dirty="0"/>
          </a:p>
          <a:p>
            <a:pPr>
              <a:buFont typeface="Arial" pitchFamily="34" charset="0"/>
              <a:buNone/>
            </a:pPr>
            <a:r>
              <a:rPr lang="en-US" b="1" baseline="0" dirty="0"/>
              <a:t>Defuse potential hostile situations…</a:t>
            </a:r>
          </a:p>
          <a:p>
            <a:pPr>
              <a:buFont typeface="Arial" pitchFamily="34" charset="0"/>
              <a:buNone/>
            </a:pPr>
            <a:r>
              <a:rPr lang="en-US" b="0" baseline="0" dirty="0"/>
              <a:t>Know your youth/alumni – know their triggers and discuss how things are going with them throughout the week – take some time to talk to them and give them positive attention if they need it </a:t>
            </a:r>
          </a:p>
          <a:p>
            <a:pPr>
              <a:buFont typeface="Arial" pitchFamily="34" charset="0"/>
              <a:buNone/>
            </a:pPr>
            <a:endParaRPr lang="en-US" b="1" dirty="0"/>
          </a:p>
          <a:p>
            <a:endParaRPr lang="en-US" dirty="0"/>
          </a:p>
        </p:txBody>
      </p:sp>
      <p:sp>
        <p:nvSpPr>
          <p:cNvPr id="4" name="Slide Number Placeholder 3"/>
          <p:cNvSpPr>
            <a:spLocks noGrp="1"/>
          </p:cNvSpPr>
          <p:nvPr>
            <p:ph type="sldNum" sz="quarter" idx="10"/>
          </p:nvPr>
        </p:nvSpPr>
        <p:spPr/>
        <p:txBody>
          <a:bodyPr/>
          <a:lstStyle/>
          <a:p>
            <a:fld id="{5EBC81EF-DE19-4DCD-A038-1480F3E7AAFB}" type="slidenum">
              <a:rPr lang="en-US" smtClean="0"/>
              <a:t>7</a:t>
            </a:fld>
            <a:endParaRPr lang="en-US" dirty="0"/>
          </a:p>
        </p:txBody>
      </p:sp>
    </p:spTree>
    <p:extLst>
      <p:ext uri="{BB962C8B-B14F-4D97-AF65-F5344CB8AC3E}">
        <p14:creationId xmlns:p14="http://schemas.microsoft.com/office/powerpoint/2010/main" val="2566521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Zero tolerance for drug possession, use or suspected use. </a:t>
            </a:r>
          </a:p>
          <a:p>
            <a:r>
              <a:rPr lang="en-US" dirty="0"/>
              <a:t>We do not search rooms or bags.  You are responsible for your youth.  </a:t>
            </a:r>
          </a:p>
        </p:txBody>
      </p:sp>
      <p:sp>
        <p:nvSpPr>
          <p:cNvPr id="4" name="Slide Number Placeholder 3"/>
          <p:cNvSpPr>
            <a:spLocks noGrp="1"/>
          </p:cNvSpPr>
          <p:nvPr>
            <p:ph type="sldNum" sz="quarter" idx="10"/>
          </p:nvPr>
        </p:nvSpPr>
        <p:spPr/>
        <p:txBody>
          <a:bodyPr/>
          <a:lstStyle/>
          <a:p>
            <a:fld id="{5EBC81EF-DE19-4DCD-A038-1480F3E7AAFB}" type="slidenum">
              <a:rPr lang="en-US" smtClean="0"/>
              <a:t>8</a:t>
            </a:fld>
            <a:endParaRPr lang="en-US" dirty="0"/>
          </a:p>
        </p:txBody>
      </p:sp>
    </p:spTree>
    <p:extLst>
      <p:ext uri="{BB962C8B-B14F-4D97-AF65-F5344CB8AC3E}">
        <p14:creationId xmlns:p14="http://schemas.microsoft.com/office/powerpoint/2010/main" val="3315034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 5:</a:t>
            </a:r>
            <a:r>
              <a:rPr lang="en-US" dirty="0"/>
              <a:t> Staff Expectations</a:t>
            </a:r>
          </a:p>
          <a:p>
            <a:r>
              <a:rPr lang="en-US" b="1" dirty="0"/>
              <a:t>Handout</a:t>
            </a:r>
            <a:r>
              <a:rPr lang="en-US" b="1" baseline="0" dirty="0"/>
              <a:t> 6:</a:t>
            </a:r>
            <a:r>
              <a:rPr lang="en-US" baseline="0" dirty="0"/>
              <a:t> </a:t>
            </a:r>
            <a:r>
              <a:rPr lang="en-US" dirty="0"/>
              <a:t>Coverage/Volunteering (use when selecting coverage during registration) – please keep with you throughout the week so you know what is expected of staff at each event (will be included in your folder at registration on campus)</a:t>
            </a:r>
          </a:p>
          <a:p>
            <a:r>
              <a:rPr lang="en-US" dirty="0"/>
              <a:t>	Step through</a:t>
            </a:r>
          </a:p>
          <a:p>
            <a:r>
              <a:rPr lang="en-US" dirty="0"/>
              <a:t>	Reviewed on campus as well</a:t>
            </a:r>
          </a:p>
          <a:p>
            <a:r>
              <a:rPr lang="en-US" b="1" dirty="0"/>
              <a:t>Handout</a:t>
            </a:r>
            <a:r>
              <a:rPr lang="en-US" b="1" baseline="0" dirty="0"/>
              <a:t> 7</a:t>
            </a:r>
            <a:r>
              <a:rPr lang="en-US" baseline="0" dirty="0"/>
              <a:t>: </a:t>
            </a:r>
            <a:r>
              <a:rPr lang="en-US" dirty="0"/>
              <a:t>Wrap Up-</a:t>
            </a:r>
            <a:r>
              <a:rPr lang="en-US" baseline="0" dirty="0"/>
              <a:t>discussed in more detail later which is more than checking in during meals.</a:t>
            </a:r>
            <a:endParaRPr lang="en-US" dirty="0"/>
          </a:p>
          <a:p>
            <a:r>
              <a:rPr lang="en-US" dirty="0"/>
              <a:t>On-call</a:t>
            </a:r>
            <a:r>
              <a:rPr lang="en-US" baseline="0" dirty="0"/>
              <a:t> 24/7 – keep phones on (make sure you register with the cell # you’ll be using during the retreat week), sign-in and sign-out to leave campus – night monitors will come get you if something happens </a:t>
            </a:r>
          </a:p>
          <a:p>
            <a:r>
              <a:rPr lang="en-US" baseline="0" dirty="0"/>
              <a:t>Shared supervision – if you see something, say something (to youth, to staff, or CWRC staff)</a:t>
            </a:r>
          </a:p>
          <a:p>
            <a:r>
              <a:rPr lang="en-US" baseline="0" dirty="0"/>
              <a:t>Coverage throughout the week includes volunteering special events as well as participating in activities. In activity sessions you are there to support the facilitators and help youth.</a:t>
            </a:r>
          </a:p>
          <a:p>
            <a:pPr defTabSz="898136">
              <a:defRPr/>
            </a:pPr>
            <a:r>
              <a:rPr lang="en-US" baseline="0" dirty="0"/>
              <a:t>This is NOT a typical work week – long days.  (Work out with your employer – CWRC does not get involved)</a:t>
            </a:r>
          </a:p>
          <a:p>
            <a:endParaRPr lang="en-US" baseline="0" dirty="0"/>
          </a:p>
          <a:p>
            <a:r>
              <a:rPr lang="en-US" baseline="0" dirty="0"/>
              <a:t>When addressing youth we ask that you always use a strengths based approach.</a:t>
            </a:r>
          </a:p>
          <a:p>
            <a:endParaRPr lang="en-US" baseline="0" dirty="0"/>
          </a:p>
          <a:p>
            <a:r>
              <a:rPr lang="en-US" baseline="0" dirty="0"/>
              <a:t>Please note, it is important to bring issues to the attention of CWRC staff so they can be appropriately addressed and documented.  In these cases, you may not receive the outcome of the issue, but please know it is being addressed. We take any concerns/issues during the retreat week extremely serious in an effort to keep everyone safe. </a:t>
            </a:r>
          </a:p>
          <a:p>
            <a:endParaRPr lang="en-US" dirty="0"/>
          </a:p>
        </p:txBody>
      </p:sp>
      <p:sp>
        <p:nvSpPr>
          <p:cNvPr id="4" name="Slide Number Placeholder 3"/>
          <p:cNvSpPr>
            <a:spLocks noGrp="1"/>
          </p:cNvSpPr>
          <p:nvPr>
            <p:ph type="sldNum" sz="quarter" idx="10"/>
          </p:nvPr>
        </p:nvSpPr>
        <p:spPr/>
        <p:txBody>
          <a:bodyPr/>
          <a:lstStyle/>
          <a:p>
            <a:fld id="{5EBC81EF-DE19-4DCD-A038-1480F3E7AAFB}" type="slidenum">
              <a:rPr lang="en-US" smtClean="0"/>
              <a:t>9</a:t>
            </a:fld>
            <a:endParaRPr lang="en-US" dirty="0"/>
          </a:p>
        </p:txBody>
      </p:sp>
    </p:spTree>
    <p:extLst>
      <p:ext uri="{BB962C8B-B14F-4D97-AF65-F5344CB8AC3E}">
        <p14:creationId xmlns:p14="http://schemas.microsoft.com/office/powerpoint/2010/main" val="2636677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C3580DB2-54AE-4E02-97BA-FC718DE1E7C1}" type="datetimeFigureOut">
              <a:rPr lang="en-US" smtClean="0"/>
              <a:t>6/10/2019</a:t>
            </a:fld>
            <a:endParaRPr lang="en-US" dirty="0"/>
          </a:p>
        </p:txBody>
      </p:sp>
      <p:sp>
        <p:nvSpPr>
          <p:cNvPr id="5" name="Footer Placeholder 4"/>
          <p:cNvSpPr>
            <a:spLocks noGrp="1"/>
          </p:cNvSpPr>
          <p:nvPr>
            <p:ph type="ftr" sz="quarter" idx="11"/>
          </p:nvPr>
        </p:nvSpPr>
        <p:spPr>
          <a:xfrm>
            <a:off x="914400" y="4323846"/>
            <a:ext cx="4880610" cy="365125"/>
          </a:xfrm>
        </p:spPr>
        <p:txBody>
          <a:bodyPr/>
          <a:lstStyle/>
          <a:p>
            <a:endParaRPr lang="en-US" dirty="0"/>
          </a:p>
        </p:txBody>
      </p:sp>
      <p:sp>
        <p:nvSpPr>
          <p:cNvPr id="6" name="Slide Number Placeholder 5"/>
          <p:cNvSpPr>
            <a:spLocks noGrp="1"/>
          </p:cNvSpPr>
          <p:nvPr>
            <p:ph type="sldNum" sz="quarter" idx="12"/>
          </p:nvPr>
        </p:nvSpPr>
        <p:spPr>
          <a:xfrm>
            <a:off x="6057900" y="1430867"/>
            <a:ext cx="2171700" cy="365125"/>
          </a:xfrm>
        </p:spPr>
        <p:txBody>
          <a:bodyPr/>
          <a:lstStyle/>
          <a:p>
            <a:fld id="{64AA67C5-B1AC-4F41-A667-991EFA509877}" type="slidenum">
              <a:rPr lang="en-US" smtClean="0"/>
              <a:t>‹#›</a:t>
            </a:fld>
            <a:endParaRPr lang="en-US" dirty="0"/>
          </a:p>
        </p:txBody>
      </p:sp>
    </p:spTree>
    <p:extLst>
      <p:ext uri="{BB962C8B-B14F-4D97-AF65-F5344CB8AC3E}">
        <p14:creationId xmlns:p14="http://schemas.microsoft.com/office/powerpoint/2010/main" val="38860900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80DB2-54AE-4E02-97BA-FC718DE1E7C1}" type="datetimeFigureOut">
              <a:rPr lang="en-US" smtClean="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AA67C5-B1AC-4F41-A667-991EFA509877}" type="slidenum">
              <a:rPr lang="en-US" smtClean="0"/>
              <a:t>‹#›</a:t>
            </a:fld>
            <a:endParaRPr lang="en-US" dirty="0"/>
          </a:p>
        </p:txBody>
      </p:sp>
    </p:spTree>
    <p:extLst>
      <p:ext uri="{BB962C8B-B14F-4D97-AF65-F5344CB8AC3E}">
        <p14:creationId xmlns:p14="http://schemas.microsoft.com/office/powerpoint/2010/main" val="1684998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C3580DB2-54AE-4E02-97BA-FC718DE1E7C1}" type="datetimeFigureOut">
              <a:rPr lang="en-US" smtClean="0"/>
              <a:t>6/10/2019</a:t>
            </a:fld>
            <a:endParaRPr lang="en-US" dirty="0"/>
          </a:p>
        </p:txBody>
      </p:sp>
      <p:sp>
        <p:nvSpPr>
          <p:cNvPr id="6" name="Footer Placeholder 5"/>
          <p:cNvSpPr>
            <a:spLocks noGrp="1"/>
          </p:cNvSpPr>
          <p:nvPr>
            <p:ph type="ftr" sz="quarter" idx="11"/>
          </p:nvPr>
        </p:nvSpPr>
        <p:spPr>
          <a:xfrm>
            <a:off x="594360" y="381001"/>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4AA67C5-B1AC-4F41-A667-991EFA509877}" type="slidenum">
              <a:rPr lang="en-US" smtClean="0"/>
              <a:t>‹#›</a:t>
            </a:fld>
            <a:endParaRPr lang="en-US" dirty="0"/>
          </a:p>
        </p:txBody>
      </p:sp>
    </p:spTree>
    <p:extLst>
      <p:ext uri="{BB962C8B-B14F-4D97-AF65-F5344CB8AC3E}">
        <p14:creationId xmlns:p14="http://schemas.microsoft.com/office/powerpoint/2010/main" val="1525672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C3580DB2-54AE-4E02-97BA-FC718DE1E7C1}" type="datetimeFigureOut">
              <a:rPr lang="en-US" smtClean="0"/>
              <a:t>6/10/2019</a:t>
            </a:fld>
            <a:endParaRPr lang="en-US" dirty="0"/>
          </a:p>
        </p:txBody>
      </p:sp>
      <p:sp>
        <p:nvSpPr>
          <p:cNvPr id="6" name="Footer Placeholder 5"/>
          <p:cNvSpPr>
            <a:spLocks noGrp="1"/>
          </p:cNvSpPr>
          <p:nvPr>
            <p:ph type="ftr" sz="quarter" idx="11"/>
          </p:nvPr>
        </p:nvSpPr>
        <p:spPr>
          <a:xfrm>
            <a:off x="594360" y="379438"/>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4AA67C5-B1AC-4F41-A667-991EFA509877}" type="slidenum">
              <a:rPr lang="en-US" smtClean="0"/>
              <a:t>‹#›</a:t>
            </a:fld>
            <a:endParaRPr lang="en-US"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47851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C3580DB2-54AE-4E02-97BA-FC718DE1E7C1}" type="datetimeFigureOut">
              <a:rPr lang="en-US" smtClean="0"/>
              <a:t>6/10/2019</a:t>
            </a:fld>
            <a:endParaRPr lang="en-US" dirty="0"/>
          </a:p>
        </p:txBody>
      </p:sp>
      <p:sp>
        <p:nvSpPr>
          <p:cNvPr id="6" name="Footer Placeholder 5"/>
          <p:cNvSpPr>
            <a:spLocks noGrp="1"/>
          </p:cNvSpPr>
          <p:nvPr>
            <p:ph type="ftr" sz="quarter" idx="11"/>
          </p:nvPr>
        </p:nvSpPr>
        <p:spPr>
          <a:xfrm>
            <a:off x="594360" y="378884"/>
            <a:ext cx="4830656" cy="365125"/>
          </a:xfrm>
        </p:spPr>
        <p:txBody>
          <a:bodyPr/>
          <a:lstStyle/>
          <a:p>
            <a:endParaRPr lang="en-US" dirty="0"/>
          </a:p>
        </p:txBody>
      </p:sp>
      <p:sp>
        <p:nvSpPr>
          <p:cNvPr id="7" name="Slide Number Placeholder 6"/>
          <p:cNvSpPr>
            <a:spLocks noGrp="1"/>
          </p:cNvSpPr>
          <p:nvPr>
            <p:ph type="sldNum" sz="quarter" idx="12"/>
          </p:nvPr>
        </p:nvSpPr>
        <p:spPr>
          <a:xfrm>
            <a:off x="7882466" y="381001"/>
            <a:ext cx="667174" cy="365125"/>
          </a:xfrm>
        </p:spPr>
        <p:txBody>
          <a:bodyPr/>
          <a:lstStyle/>
          <a:p>
            <a:fld id="{64AA67C5-B1AC-4F41-A667-991EFA509877}" type="slidenum">
              <a:rPr lang="en-US" smtClean="0"/>
              <a:t>‹#›</a:t>
            </a:fld>
            <a:endParaRPr lang="en-US" dirty="0"/>
          </a:p>
        </p:txBody>
      </p:sp>
    </p:spTree>
    <p:extLst>
      <p:ext uri="{BB962C8B-B14F-4D97-AF65-F5344CB8AC3E}">
        <p14:creationId xmlns:p14="http://schemas.microsoft.com/office/powerpoint/2010/main" val="1404631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3580DB2-54AE-4E02-97BA-FC718DE1E7C1}" type="datetimeFigureOut">
              <a:rPr lang="en-US" smtClean="0"/>
              <a:t>6/10/2019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AA67C5-B1AC-4F41-A667-991EFA509877}" type="slidenum">
              <a:rPr lang="en-US" smtClean="0"/>
              <a:t>‹#›</a:t>
            </a:fld>
            <a:endParaRPr lang="en-US" dirty="0"/>
          </a:p>
        </p:txBody>
      </p:sp>
    </p:spTree>
    <p:extLst>
      <p:ext uri="{BB962C8B-B14F-4D97-AF65-F5344CB8AC3E}">
        <p14:creationId xmlns:p14="http://schemas.microsoft.com/office/powerpoint/2010/main" val="1820149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3580DB2-54AE-4E02-97BA-FC718DE1E7C1}" type="datetimeFigureOut">
              <a:rPr lang="en-US" smtClean="0"/>
              <a:t>6/10/2019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AA67C5-B1AC-4F41-A667-991EFA509877}" type="slidenum">
              <a:rPr lang="en-US" smtClean="0"/>
              <a:t>‹#›</a:t>
            </a:fld>
            <a:endParaRPr lang="en-US" dirty="0"/>
          </a:p>
        </p:txBody>
      </p:sp>
    </p:spTree>
    <p:extLst>
      <p:ext uri="{BB962C8B-B14F-4D97-AF65-F5344CB8AC3E}">
        <p14:creationId xmlns:p14="http://schemas.microsoft.com/office/powerpoint/2010/main" val="2995210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80DB2-54AE-4E02-97BA-FC718DE1E7C1}"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AA67C5-B1AC-4F41-A667-991EFA509877}" type="slidenum">
              <a:rPr lang="en-US" smtClean="0"/>
              <a:t>‹#›</a:t>
            </a:fld>
            <a:endParaRPr lang="en-US" dirty="0"/>
          </a:p>
        </p:txBody>
      </p:sp>
    </p:spTree>
    <p:extLst>
      <p:ext uri="{BB962C8B-B14F-4D97-AF65-F5344CB8AC3E}">
        <p14:creationId xmlns:p14="http://schemas.microsoft.com/office/powerpoint/2010/main" val="3005996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C3580DB2-54AE-4E02-97BA-FC718DE1E7C1}" type="datetimeFigureOut">
              <a:rPr lang="en-US" smtClean="0"/>
              <a:t>6/10/2019</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4" cy="365125"/>
          </a:xfrm>
        </p:spPr>
        <p:txBody>
          <a:bodyPr/>
          <a:lstStyle/>
          <a:p>
            <a:fld id="{64AA67C5-B1AC-4F41-A667-991EFA509877}" type="slidenum">
              <a:rPr lang="en-US" smtClean="0"/>
              <a:t>‹#›</a:t>
            </a:fld>
            <a:endParaRPr lang="en-US" dirty="0"/>
          </a:p>
        </p:txBody>
      </p:sp>
    </p:spTree>
    <p:extLst>
      <p:ext uri="{BB962C8B-B14F-4D97-AF65-F5344CB8AC3E}">
        <p14:creationId xmlns:p14="http://schemas.microsoft.com/office/powerpoint/2010/main" val="33760298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80DB2-54AE-4E02-97BA-FC718DE1E7C1}" type="datetimeFigureOut">
              <a:rPr lang="en-US" smtClean="0"/>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AA67C5-B1AC-4F41-A667-991EFA509877}" type="slidenum">
              <a:rPr lang="en-US" smtClean="0"/>
              <a:t>‹#›</a:t>
            </a:fld>
            <a:endParaRPr lang="en-US" dirty="0"/>
          </a:p>
        </p:txBody>
      </p:sp>
    </p:spTree>
    <p:extLst>
      <p:ext uri="{BB962C8B-B14F-4D97-AF65-F5344CB8AC3E}">
        <p14:creationId xmlns:p14="http://schemas.microsoft.com/office/powerpoint/2010/main" val="255692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C3580DB2-54AE-4E02-97BA-FC718DE1E7C1}" type="datetimeFigureOut">
              <a:rPr lang="en-US" smtClean="0"/>
              <a:t>6/10/2019</a:t>
            </a:fld>
            <a:endParaRPr lang="en-US" dirty="0"/>
          </a:p>
        </p:txBody>
      </p:sp>
      <p:sp>
        <p:nvSpPr>
          <p:cNvPr id="5" name="Footer Placeholder 4"/>
          <p:cNvSpPr>
            <a:spLocks noGrp="1"/>
          </p:cNvSpPr>
          <p:nvPr>
            <p:ph type="ftr" sz="quarter" idx="11"/>
          </p:nvPr>
        </p:nvSpPr>
        <p:spPr>
          <a:xfrm>
            <a:off x="594360" y="381001"/>
            <a:ext cx="4830656" cy="365125"/>
          </a:xfrm>
        </p:spPr>
        <p:txBody>
          <a:bodyPr/>
          <a:lstStyle/>
          <a:p>
            <a:endParaRPr lang="en-US" dirty="0"/>
          </a:p>
        </p:txBody>
      </p:sp>
      <p:sp>
        <p:nvSpPr>
          <p:cNvPr id="6" name="Slide Number Placeholder 5"/>
          <p:cNvSpPr>
            <a:spLocks noGrp="1"/>
          </p:cNvSpPr>
          <p:nvPr>
            <p:ph type="sldNum" sz="quarter" idx="12"/>
          </p:nvPr>
        </p:nvSpPr>
        <p:spPr>
          <a:xfrm>
            <a:off x="7882466" y="381001"/>
            <a:ext cx="667173" cy="365125"/>
          </a:xfrm>
        </p:spPr>
        <p:txBody>
          <a:bodyPr/>
          <a:lstStyle/>
          <a:p>
            <a:fld id="{64AA67C5-B1AC-4F41-A667-991EFA509877}" type="slidenum">
              <a:rPr lang="en-US" smtClean="0"/>
              <a:t>‹#›</a:t>
            </a:fld>
            <a:endParaRPr lang="en-US" dirty="0"/>
          </a:p>
        </p:txBody>
      </p:sp>
    </p:spTree>
    <p:extLst>
      <p:ext uri="{BB962C8B-B14F-4D97-AF65-F5344CB8AC3E}">
        <p14:creationId xmlns:p14="http://schemas.microsoft.com/office/powerpoint/2010/main" val="4741944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580DB2-54AE-4E02-97BA-FC718DE1E7C1}" type="datetimeFigureOut">
              <a:rPr lang="en-US" smtClean="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AA67C5-B1AC-4F41-A667-991EFA509877}" type="slidenum">
              <a:rPr lang="en-US" smtClean="0"/>
              <a:t>‹#›</a:t>
            </a:fld>
            <a:endParaRPr lang="en-US" dirty="0"/>
          </a:p>
        </p:txBody>
      </p:sp>
    </p:spTree>
    <p:extLst>
      <p:ext uri="{BB962C8B-B14F-4D97-AF65-F5344CB8AC3E}">
        <p14:creationId xmlns:p14="http://schemas.microsoft.com/office/powerpoint/2010/main" val="189611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580DB2-54AE-4E02-97BA-FC718DE1E7C1}" type="datetimeFigureOut">
              <a:rPr lang="en-US" smtClean="0"/>
              <a:t>6/10/2019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AA67C5-B1AC-4F41-A667-991EFA509877}" type="slidenum">
              <a:rPr lang="en-US" smtClean="0"/>
              <a:t>‹#›</a:t>
            </a:fld>
            <a:endParaRPr lang="en-US" dirty="0"/>
          </a:p>
        </p:txBody>
      </p:sp>
    </p:spTree>
    <p:extLst>
      <p:ext uri="{BB962C8B-B14F-4D97-AF65-F5344CB8AC3E}">
        <p14:creationId xmlns:p14="http://schemas.microsoft.com/office/powerpoint/2010/main" val="171339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580DB2-54AE-4E02-97BA-FC718DE1E7C1}" type="datetimeFigureOut">
              <a:rPr lang="en-US" smtClean="0"/>
              <a:t>6/10/2019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AA67C5-B1AC-4F41-A667-991EFA509877}" type="slidenum">
              <a:rPr lang="en-US" smtClean="0"/>
              <a:t>‹#›</a:t>
            </a:fld>
            <a:endParaRPr lang="en-US" dirty="0"/>
          </a:p>
        </p:txBody>
      </p:sp>
    </p:spTree>
    <p:extLst>
      <p:ext uri="{BB962C8B-B14F-4D97-AF65-F5344CB8AC3E}">
        <p14:creationId xmlns:p14="http://schemas.microsoft.com/office/powerpoint/2010/main" val="596330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80DB2-54AE-4E02-97BA-FC718DE1E7C1}" type="datetimeFigureOut">
              <a:rPr lang="en-US" smtClean="0"/>
              <a:t>6/10/2019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AA67C5-B1AC-4F41-A667-991EFA509877}" type="slidenum">
              <a:rPr lang="en-US" smtClean="0"/>
              <a:t>‹#›</a:t>
            </a:fld>
            <a:endParaRPr lang="en-US" dirty="0"/>
          </a:p>
        </p:txBody>
      </p:sp>
    </p:spTree>
    <p:extLst>
      <p:ext uri="{BB962C8B-B14F-4D97-AF65-F5344CB8AC3E}">
        <p14:creationId xmlns:p14="http://schemas.microsoft.com/office/powerpoint/2010/main" val="343974962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80DB2-54AE-4E02-97BA-FC718DE1E7C1}" type="datetimeFigureOut">
              <a:rPr lang="en-US" smtClean="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AA67C5-B1AC-4F41-A667-991EFA509877}" type="slidenum">
              <a:rPr lang="en-US" smtClean="0"/>
              <a:t>‹#›</a:t>
            </a:fld>
            <a:endParaRPr lang="en-US" dirty="0"/>
          </a:p>
        </p:txBody>
      </p:sp>
    </p:spTree>
    <p:extLst>
      <p:ext uri="{BB962C8B-B14F-4D97-AF65-F5344CB8AC3E}">
        <p14:creationId xmlns:p14="http://schemas.microsoft.com/office/powerpoint/2010/main" val="354869908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80DB2-54AE-4E02-97BA-FC718DE1E7C1}" type="datetimeFigureOut">
              <a:rPr lang="en-US" smtClean="0"/>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AA67C5-B1AC-4F41-A667-991EFA509877}" type="slidenum">
              <a:rPr lang="en-US" smtClean="0"/>
              <a:t>‹#›</a:t>
            </a:fld>
            <a:endParaRPr lang="en-US" dirty="0"/>
          </a:p>
        </p:txBody>
      </p:sp>
    </p:spTree>
    <p:extLst>
      <p:ext uri="{BB962C8B-B14F-4D97-AF65-F5344CB8AC3E}">
        <p14:creationId xmlns:p14="http://schemas.microsoft.com/office/powerpoint/2010/main" val="3906188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3580DB2-54AE-4E02-97BA-FC718DE1E7C1}" type="datetimeFigureOut">
              <a:rPr lang="en-US" smtClean="0"/>
              <a:t>6/10/2019</a:t>
            </a:fld>
            <a:endParaRPr lang="en-US"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4AA67C5-B1AC-4F41-A667-991EFA509877}" type="slidenum">
              <a:rPr lang="en-US" smtClean="0"/>
              <a:t>‹#›</a:t>
            </a:fld>
            <a:endParaRPr lang="en-US" dirty="0"/>
          </a:p>
        </p:txBody>
      </p:sp>
    </p:spTree>
    <p:extLst>
      <p:ext uri="{BB962C8B-B14F-4D97-AF65-F5344CB8AC3E}">
        <p14:creationId xmlns:p14="http://schemas.microsoft.com/office/powerpoint/2010/main" val="2038143850"/>
      </p:ext>
    </p:extLst>
  </p:cSld>
  <p:clrMap bg1="lt1" tx1="dk1" bg2="lt2" tx2="dk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 id="2147484319" r:id="rId14"/>
    <p:sldLayoutId id="2147484320" r:id="rId15"/>
    <p:sldLayoutId id="2147484321" r:id="rId16"/>
    <p:sldLayoutId id="214748432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meo43@pitt.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ayab.pitt.edu/ILRetreat.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1"/>
          <p:cNvSpPr txBox="1">
            <a:spLocks/>
          </p:cNvSpPr>
          <p:nvPr/>
        </p:nvSpPr>
        <p:spPr bwMode="gray">
          <a:xfrm>
            <a:off x="609600" y="1295400"/>
            <a:ext cx="7851648" cy="399592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6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900" dirty="0">
                <a:latin typeface="Batang" panose="02030600000101010101" pitchFamily="18" charset="-127"/>
                <a:ea typeface="Batang" panose="02030600000101010101" pitchFamily="18" charset="-127"/>
              </a:rPr>
              <a:t>2019 Older Youth Retreat Staff Training Session</a:t>
            </a:r>
            <a:r>
              <a:rPr lang="en-US" dirty="0"/>
              <a:t/>
            </a:r>
            <a:br>
              <a:rPr lang="en-US" dirty="0"/>
            </a:br>
            <a:endParaRPr lang="en-US" dirty="0"/>
          </a:p>
        </p:txBody>
      </p:sp>
    </p:spTree>
    <p:extLst>
      <p:ext uri="{BB962C8B-B14F-4D97-AF65-F5344CB8AC3E}">
        <p14:creationId xmlns:p14="http://schemas.microsoft.com/office/powerpoint/2010/main" val="3537710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6377940" cy="1293028"/>
          </a:xfrm>
        </p:spPr>
        <p:txBody>
          <a:bodyPr/>
          <a:lstStyle/>
          <a:p>
            <a:pPr algn="l"/>
            <a:r>
              <a:rPr lang="en-US" dirty="0">
                <a:solidFill>
                  <a:schemeClr val="bg1"/>
                </a:solidFill>
              </a:rPr>
              <a:t>Staff Expectations </a:t>
            </a:r>
            <a:r>
              <a:rPr lang="en-US" sz="3000" dirty="0">
                <a:solidFill>
                  <a:schemeClr val="bg1"/>
                </a:solidFill>
              </a:rPr>
              <a:t>(</a:t>
            </a:r>
            <a:r>
              <a:rPr lang="en-US" sz="3000" i="1" dirty="0">
                <a:solidFill>
                  <a:schemeClr val="bg1"/>
                </a:solidFill>
              </a:rPr>
              <a:t>continued</a:t>
            </a:r>
            <a:r>
              <a:rPr lang="en-US" sz="3000" dirty="0">
                <a:solidFill>
                  <a:schemeClr val="bg1"/>
                </a:solidFill>
              </a:rPr>
              <a:t>):</a:t>
            </a:r>
          </a:p>
        </p:txBody>
      </p:sp>
      <p:sp>
        <p:nvSpPr>
          <p:cNvPr id="3" name="Content Placeholder 2"/>
          <p:cNvSpPr>
            <a:spLocks noGrp="1"/>
          </p:cNvSpPr>
          <p:nvPr>
            <p:ph idx="1"/>
          </p:nvPr>
        </p:nvSpPr>
        <p:spPr>
          <a:xfrm>
            <a:off x="33997" y="2362200"/>
            <a:ext cx="7955280" cy="4069080"/>
          </a:xfrm>
        </p:spPr>
        <p:txBody>
          <a:bodyPr/>
          <a:lstStyle/>
          <a:p>
            <a:r>
              <a:rPr lang="en-US" dirty="0">
                <a:solidFill>
                  <a:schemeClr val="bg1"/>
                </a:solidFill>
              </a:rPr>
              <a:t>Increased county/provider staff support in managing youth.</a:t>
            </a:r>
          </a:p>
          <a:p>
            <a:pPr lvl="1"/>
            <a:r>
              <a:rPr lang="en-US" dirty="0">
                <a:solidFill>
                  <a:schemeClr val="bg1"/>
                </a:solidFill>
              </a:rPr>
              <a:t>Dorm coverage </a:t>
            </a:r>
          </a:p>
          <a:p>
            <a:pPr lvl="1"/>
            <a:r>
              <a:rPr lang="en-US" dirty="0">
                <a:solidFill>
                  <a:schemeClr val="bg1"/>
                </a:solidFill>
              </a:rPr>
              <a:t>Ensuring youth attendance at all required events</a:t>
            </a:r>
          </a:p>
        </p:txBody>
      </p:sp>
    </p:spTree>
    <p:extLst>
      <p:ext uri="{BB962C8B-B14F-4D97-AF65-F5344CB8AC3E}">
        <p14:creationId xmlns:p14="http://schemas.microsoft.com/office/powerpoint/2010/main" val="2193792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992972"/>
            <a:ext cx="6377940" cy="1293028"/>
          </a:xfrm>
        </p:spPr>
        <p:txBody>
          <a:bodyPr/>
          <a:lstStyle/>
          <a:p>
            <a:pPr algn="l"/>
            <a:r>
              <a:rPr lang="en-US" dirty="0">
                <a:solidFill>
                  <a:schemeClr val="bg1"/>
                </a:solidFill>
              </a:rPr>
              <a:t>Choosing Appropriate Youth:</a:t>
            </a:r>
          </a:p>
        </p:txBody>
      </p:sp>
      <p:sp>
        <p:nvSpPr>
          <p:cNvPr id="3" name="Content Placeholder 2"/>
          <p:cNvSpPr>
            <a:spLocks noGrp="1"/>
          </p:cNvSpPr>
          <p:nvPr>
            <p:ph idx="1"/>
          </p:nvPr>
        </p:nvSpPr>
        <p:spPr>
          <a:xfrm>
            <a:off x="185080" y="2590800"/>
            <a:ext cx="6345260" cy="3530600"/>
          </a:xfrm>
        </p:spPr>
        <p:txBody>
          <a:bodyPr/>
          <a:lstStyle/>
          <a:p>
            <a:r>
              <a:rPr lang="en-US" dirty="0">
                <a:solidFill>
                  <a:schemeClr val="bg1"/>
                </a:solidFill>
              </a:rPr>
              <a:t>Know your youth</a:t>
            </a:r>
          </a:p>
          <a:p>
            <a:r>
              <a:rPr lang="en-US" dirty="0">
                <a:solidFill>
                  <a:schemeClr val="bg1"/>
                </a:solidFill>
              </a:rPr>
              <a:t>Have an established relationship</a:t>
            </a:r>
          </a:p>
          <a:p>
            <a:r>
              <a:rPr lang="en-US" dirty="0">
                <a:solidFill>
                  <a:schemeClr val="bg1"/>
                </a:solidFill>
              </a:rPr>
              <a:t>Behavior  and attitude</a:t>
            </a:r>
          </a:p>
          <a:p>
            <a:r>
              <a:rPr lang="en-US" dirty="0">
                <a:solidFill>
                  <a:schemeClr val="bg1"/>
                </a:solidFill>
              </a:rPr>
              <a:t>Level of interest</a:t>
            </a:r>
          </a:p>
          <a:p>
            <a:r>
              <a:rPr lang="en-US" dirty="0">
                <a:solidFill>
                  <a:schemeClr val="bg1"/>
                </a:solidFill>
              </a:rPr>
              <a:t>Restrictive nature of the retreat</a:t>
            </a:r>
          </a:p>
        </p:txBody>
      </p:sp>
      <p:pic>
        <p:nvPicPr>
          <p:cNvPr id="1026" name="Picture 2" descr="R:\SQID\ILYouth Retreat Info\2014 Youth Retreat\Retreat Week\Retreat Pics\IMG_28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905606"/>
            <a:ext cx="3505200" cy="2248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379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02" y="923806"/>
            <a:ext cx="6377940" cy="1293028"/>
          </a:xfrm>
        </p:spPr>
        <p:txBody>
          <a:bodyPr>
            <a:normAutofit/>
          </a:bodyPr>
          <a:lstStyle/>
          <a:p>
            <a:pPr algn="l"/>
            <a:r>
              <a:rPr lang="en-US" dirty="0">
                <a:solidFill>
                  <a:schemeClr val="bg1"/>
                </a:solidFill>
              </a:rPr>
              <a:t>Community and Shared Supervision:</a:t>
            </a:r>
          </a:p>
        </p:txBody>
      </p:sp>
      <p:sp>
        <p:nvSpPr>
          <p:cNvPr id="5" name="Content Placeholder 4"/>
          <p:cNvSpPr>
            <a:spLocks noGrp="1"/>
          </p:cNvSpPr>
          <p:nvPr>
            <p:ph idx="1"/>
          </p:nvPr>
        </p:nvSpPr>
        <p:spPr>
          <a:xfrm>
            <a:off x="152400" y="2514600"/>
            <a:ext cx="7955280" cy="4069080"/>
          </a:xfrm>
        </p:spPr>
        <p:txBody>
          <a:bodyPr/>
          <a:lstStyle/>
          <a:p>
            <a:r>
              <a:rPr lang="en-US" dirty="0">
                <a:solidFill>
                  <a:schemeClr val="bg1"/>
                </a:solidFill>
              </a:rPr>
              <a:t>We are all responsible for each other.</a:t>
            </a:r>
          </a:p>
          <a:p>
            <a:r>
              <a:rPr lang="en-US" dirty="0">
                <a:solidFill>
                  <a:schemeClr val="bg1"/>
                </a:solidFill>
              </a:rPr>
              <a:t>If you see something, say something.</a:t>
            </a:r>
          </a:p>
          <a:p>
            <a:r>
              <a:rPr lang="en-US" dirty="0">
                <a:solidFill>
                  <a:schemeClr val="bg1"/>
                </a:solidFill>
              </a:rPr>
              <a:t>Role modeling positive behavior</a:t>
            </a:r>
          </a:p>
          <a:p>
            <a:r>
              <a:rPr lang="en-US" dirty="0">
                <a:solidFill>
                  <a:schemeClr val="bg1"/>
                </a:solidFill>
              </a:rPr>
              <a:t>Effectively intervening with youth</a:t>
            </a:r>
          </a:p>
          <a:p>
            <a:r>
              <a:rPr lang="en-US" dirty="0">
                <a:solidFill>
                  <a:schemeClr val="bg1"/>
                </a:solidFill>
              </a:rPr>
              <a:t>Strength based, solution focused</a:t>
            </a:r>
          </a:p>
          <a:p>
            <a:pPr marL="0" indent="0">
              <a:buNone/>
            </a:pPr>
            <a:endParaRPr lang="en-US" dirty="0">
              <a:solidFill>
                <a:schemeClr val="bg1"/>
              </a:solidFill>
            </a:endParaRPr>
          </a:p>
        </p:txBody>
      </p:sp>
      <p:pic>
        <p:nvPicPr>
          <p:cNvPr id="2051" name="Picture 3" descr="R:\SQID\ILYouth Retreat Info\2014 Youth Retreat\Retreat Week\Retreat Pics\IMG_269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689" t="32058" r="23913" b="19555"/>
          <a:stretch/>
        </p:blipFill>
        <p:spPr bwMode="auto">
          <a:xfrm>
            <a:off x="5791200" y="2319997"/>
            <a:ext cx="279657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SQID\ILYouth Retreat Info\2014 Youth Retreat\Retreat Week\Retreat Pics\IMAG006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1070"/>
          <a:stretch/>
        </p:blipFill>
        <p:spPr bwMode="auto">
          <a:xfrm>
            <a:off x="3778046" y="4724400"/>
            <a:ext cx="4962132" cy="151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294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342" y="1066800"/>
            <a:ext cx="8802858" cy="1293028"/>
          </a:xfrm>
        </p:spPr>
        <p:txBody>
          <a:bodyPr>
            <a:normAutofit/>
          </a:bodyPr>
          <a:lstStyle/>
          <a:p>
            <a:pPr algn="l"/>
            <a:r>
              <a:rPr lang="en-US" dirty="0">
                <a:solidFill>
                  <a:schemeClr val="bg1"/>
                </a:solidFill>
              </a:rPr>
              <a:t>Youth Retreat Supervision:</a:t>
            </a:r>
          </a:p>
        </p:txBody>
      </p:sp>
      <p:sp>
        <p:nvSpPr>
          <p:cNvPr id="3" name="Content Placeholder 2"/>
          <p:cNvSpPr>
            <a:spLocks noGrp="1"/>
          </p:cNvSpPr>
          <p:nvPr>
            <p:ph idx="1"/>
          </p:nvPr>
        </p:nvSpPr>
        <p:spPr>
          <a:xfrm>
            <a:off x="228600" y="2393825"/>
            <a:ext cx="7955280" cy="4069080"/>
          </a:xfrm>
        </p:spPr>
        <p:txBody>
          <a:bodyPr/>
          <a:lstStyle/>
          <a:p>
            <a:pPr lvl="1"/>
            <a:r>
              <a:rPr lang="en-US" dirty="0">
                <a:solidFill>
                  <a:schemeClr val="bg1"/>
                </a:solidFill>
              </a:rPr>
              <a:t>Once wrap up concludes:</a:t>
            </a:r>
          </a:p>
          <a:p>
            <a:pPr lvl="2"/>
            <a:r>
              <a:rPr lang="en-US" dirty="0">
                <a:solidFill>
                  <a:schemeClr val="bg1"/>
                </a:solidFill>
              </a:rPr>
              <a:t>Staff escort females/males to their dorm buildings</a:t>
            </a:r>
          </a:p>
          <a:p>
            <a:pPr lvl="2"/>
            <a:r>
              <a:rPr lang="en-US" dirty="0">
                <a:solidFill>
                  <a:schemeClr val="bg1"/>
                </a:solidFill>
              </a:rPr>
              <a:t>Dorm socialization in lobby of dorm/smoking area outside of the dorm until 11:00pm</a:t>
            </a:r>
          </a:p>
          <a:p>
            <a:pPr lvl="2"/>
            <a:r>
              <a:rPr lang="en-US" dirty="0">
                <a:solidFill>
                  <a:schemeClr val="bg1"/>
                </a:solidFill>
              </a:rPr>
              <a:t>Must be in your own dorm room at 11:00pm</a:t>
            </a:r>
          </a:p>
          <a:p>
            <a:pPr lvl="2"/>
            <a:r>
              <a:rPr lang="en-US" dirty="0">
                <a:solidFill>
                  <a:schemeClr val="bg1"/>
                </a:solidFill>
              </a:rPr>
              <a:t>Quiet hours are from 11:00pm – 7:00am</a:t>
            </a:r>
          </a:p>
        </p:txBody>
      </p:sp>
    </p:spTree>
    <p:extLst>
      <p:ext uri="{BB962C8B-B14F-4D97-AF65-F5344CB8AC3E}">
        <p14:creationId xmlns:p14="http://schemas.microsoft.com/office/powerpoint/2010/main" val="4260761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1051559"/>
            <a:ext cx="8077200" cy="1293028"/>
          </a:xfrm>
        </p:spPr>
        <p:txBody>
          <a:bodyPr/>
          <a:lstStyle/>
          <a:p>
            <a:pPr algn="l"/>
            <a:r>
              <a:rPr lang="en-US" dirty="0">
                <a:solidFill>
                  <a:schemeClr val="bg1"/>
                </a:solidFill>
              </a:rPr>
              <a:t>Emergency Procedures:</a:t>
            </a:r>
          </a:p>
        </p:txBody>
      </p:sp>
      <p:sp>
        <p:nvSpPr>
          <p:cNvPr id="3" name="Content Placeholder 2"/>
          <p:cNvSpPr>
            <a:spLocks noGrp="1"/>
          </p:cNvSpPr>
          <p:nvPr>
            <p:ph idx="1"/>
          </p:nvPr>
        </p:nvSpPr>
        <p:spPr>
          <a:xfrm>
            <a:off x="203982" y="2344587"/>
            <a:ext cx="7955280" cy="4069080"/>
          </a:xfrm>
        </p:spPr>
        <p:txBody>
          <a:bodyPr>
            <a:normAutofit/>
          </a:bodyPr>
          <a:lstStyle/>
          <a:p>
            <a:r>
              <a:rPr lang="en-US" dirty="0">
                <a:solidFill>
                  <a:schemeClr val="bg1"/>
                </a:solidFill>
              </a:rPr>
              <a:t>Nurse on campus at high activity times</a:t>
            </a:r>
          </a:p>
          <a:p>
            <a:r>
              <a:rPr lang="en-US" dirty="0">
                <a:solidFill>
                  <a:schemeClr val="bg1"/>
                </a:solidFill>
              </a:rPr>
              <a:t>When in doubt, dial 911</a:t>
            </a:r>
          </a:p>
          <a:p>
            <a:r>
              <a:rPr lang="en-US" dirty="0">
                <a:solidFill>
                  <a:schemeClr val="bg1"/>
                </a:solidFill>
              </a:rPr>
              <a:t>Staff are responsible for administering and holding medications as necessary for your youth</a:t>
            </a:r>
          </a:p>
          <a:p>
            <a:pPr lvl="1"/>
            <a:r>
              <a:rPr lang="en-US" dirty="0">
                <a:solidFill>
                  <a:schemeClr val="bg1"/>
                </a:solidFill>
              </a:rPr>
              <a:t>Staff must also accompany youth requesting medication or treatment from the nurse or any CWRC staff.</a:t>
            </a:r>
          </a:p>
          <a:p>
            <a:pPr lvl="1"/>
            <a:r>
              <a:rPr lang="en-US" dirty="0">
                <a:solidFill>
                  <a:schemeClr val="bg1"/>
                </a:solidFill>
              </a:rPr>
              <a:t>List special needs accommodations during registration (i.e. dietary restrictions, food allergies, etc.)</a:t>
            </a:r>
          </a:p>
          <a:p>
            <a:pPr lvl="1"/>
            <a:r>
              <a:rPr lang="en-US" dirty="0">
                <a:solidFill>
                  <a:schemeClr val="bg1"/>
                </a:solidFill>
              </a:rPr>
              <a:t>Back-up staff (hospital visit)</a:t>
            </a:r>
          </a:p>
          <a:p>
            <a:pPr lvl="1"/>
            <a:r>
              <a:rPr lang="en-US" dirty="0">
                <a:solidFill>
                  <a:schemeClr val="bg1"/>
                </a:solidFill>
              </a:rPr>
              <a:t>Fire safety procedures – Do not ignore an alarm!</a:t>
            </a:r>
          </a:p>
          <a:p>
            <a:pPr lvl="1"/>
            <a:r>
              <a:rPr lang="en-US" dirty="0">
                <a:solidFill>
                  <a:schemeClr val="bg1"/>
                </a:solidFill>
              </a:rPr>
              <a:t>Directions to hospital and emergency numbers will be provided upon registration on Monday. </a:t>
            </a:r>
          </a:p>
        </p:txBody>
      </p:sp>
    </p:spTree>
    <p:extLst>
      <p:ext uri="{BB962C8B-B14F-4D97-AF65-F5344CB8AC3E}">
        <p14:creationId xmlns:p14="http://schemas.microsoft.com/office/powerpoint/2010/main" val="1104775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643" y="914400"/>
            <a:ext cx="8549640" cy="1293028"/>
          </a:xfrm>
        </p:spPr>
        <p:txBody>
          <a:bodyPr/>
          <a:lstStyle/>
          <a:p>
            <a:pPr algn="l"/>
            <a:r>
              <a:rPr lang="en-US" dirty="0">
                <a:solidFill>
                  <a:schemeClr val="bg1"/>
                </a:solidFill>
              </a:rPr>
              <a:t>Online Registration Process:</a:t>
            </a:r>
          </a:p>
        </p:txBody>
      </p:sp>
      <p:sp>
        <p:nvSpPr>
          <p:cNvPr id="3" name="Content Placeholder 2"/>
          <p:cNvSpPr>
            <a:spLocks noGrp="1"/>
          </p:cNvSpPr>
          <p:nvPr>
            <p:ph idx="1"/>
          </p:nvPr>
        </p:nvSpPr>
        <p:spPr>
          <a:xfrm>
            <a:off x="152400" y="2361000"/>
            <a:ext cx="7955280" cy="4069080"/>
          </a:xfrm>
        </p:spPr>
        <p:txBody>
          <a:bodyPr>
            <a:normAutofit fontScale="92500" lnSpcReduction="20000"/>
          </a:bodyPr>
          <a:lstStyle/>
          <a:p>
            <a:r>
              <a:rPr lang="en-US" dirty="0">
                <a:solidFill>
                  <a:schemeClr val="bg1"/>
                </a:solidFill>
              </a:rPr>
              <a:t>Registration information and agency slot allocations will be emailed in May to county identified IL Coordinators.</a:t>
            </a:r>
          </a:p>
          <a:p>
            <a:r>
              <a:rPr lang="en-US" dirty="0">
                <a:solidFill>
                  <a:schemeClr val="bg1"/>
                </a:solidFill>
              </a:rPr>
              <a:t>All staff attending the retreat will need to provide copies of their FBI, Criminal Background, and Child Abuse Clearances.  In accordance with the law, these must be dated within 5 years of 8/10/19.  </a:t>
            </a:r>
          </a:p>
          <a:p>
            <a:r>
              <a:rPr lang="en-US" dirty="0">
                <a:solidFill>
                  <a:schemeClr val="bg1"/>
                </a:solidFill>
              </a:rPr>
              <a:t>All registration information is due July 5, 2019.  This is a firm deadline, no new registrations will be accepted after this date.</a:t>
            </a:r>
          </a:p>
          <a:p>
            <a:pPr lvl="1"/>
            <a:r>
              <a:rPr lang="en-US" dirty="0">
                <a:solidFill>
                  <a:schemeClr val="bg1"/>
                </a:solidFill>
              </a:rPr>
              <a:t>Agencies are encouraged to submit registration for waiting list youth and staff.</a:t>
            </a:r>
          </a:p>
          <a:p>
            <a:pPr lvl="1"/>
            <a:r>
              <a:rPr lang="en-US" dirty="0">
                <a:solidFill>
                  <a:schemeClr val="bg1"/>
                </a:solidFill>
              </a:rPr>
              <a:t>We can no longer  accommodate last minute swaps.  All same sex swaps from the youth waiting list with completed paperwork are due July 31, 2019.  </a:t>
            </a:r>
          </a:p>
          <a:p>
            <a:pPr lvl="1"/>
            <a:r>
              <a:rPr lang="en-US" u="sng" dirty="0">
                <a:solidFill>
                  <a:schemeClr val="bg1"/>
                </a:solidFill>
              </a:rPr>
              <a:t>All registration must be submitted through the online registration.  No exceptions. </a:t>
            </a:r>
          </a:p>
        </p:txBody>
      </p:sp>
    </p:spTree>
    <p:extLst>
      <p:ext uri="{BB962C8B-B14F-4D97-AF65-F5344CB8AC3E}">
        <p14:creationId xmlns:p14="http://schemas.microsoft.com/office/powerpoint/2010/main" val="463660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764373"/>
            <a:ext cx="8473440" cy="1293028"/>
          </a:xfrm>
        </p:spPr>
        <p:txBody>
          <a:bodyPr>
            <a:normAutofit/>
          </a:bodyPr>
          <a:lstStyle/>
          <a:p>
            <a:pPr algn="l"/>
            <a:r>
              <a:rPr lang="en-US" dirty="0">
                <a:solidFill>
                  <a:schemeClr val="bg1"/>
                </a:solidFill>
              </a:rPr>
              <a:t>Online Registration Components</a:t>
            </a:r>
          </a:p>
        </p:txBody>
      </p:sp>
      <p:sp>
        <p:nvSpPr>
          <p:cNvPr id="6" name="Content Placeholder 5"/>
          <p:cNvSpPr>
            <a:spLocks noGrp="1"/>
          </p:cNvSpPr>
          <p:nvPr>
            <p:ph sz="half" idx="1"/>
          </p:nvPr>
        </p:nvSpPr>
        <p:spPr>
          <a:xfrm>
            <a:off x="282274" y="2235199"/>
            <a:ext cx="3636980" cy="3530603"/>
          </a:xfrm>
        </p:spPr>
        <p:txBody>
          <a:bodyPr>
            <a:normAutofit fontScale="92500" lnSpcReduction="10000"/>
          </a:bodyPr>
          <a:lstStyle/>
          <a:p>
            <a:r>
              <a:rPr lang="en-US" dirty="0">
                <a:solidFill>
                  <a:schemeClr val="bg1"/>
                </a:solidFill>
              </a:rPr>
              <a:t>Includes same participant information as previous years. </a:t>
            </a:r>
          </a:p>
          <a:p>
            <a:r>
              <a:rPr lang="en-US" dirty="0">
                <a:solidFill>
                  <a:schemeClr val="bg1"/>
                </a:solidFill>
              </a:rPr>
              <a:t>Staff completing the registration will need ALL participant information in order to proceed. </a:t>
            </a:r>
          </a:p>
          <a:p>
            <a:r>
              <a:rPr lang="en-US" dirty="0">
                <a:solidFill>
                  <a:schemeClr val="bg1"/>
                </a:solidFill>
              </a:rPr>
              <a:t>After completing online registration you will need to mail, fax, or email all signed releases by July 5th, 2019.</a:t>
            </a:r>
          </a:p>
        </p:txBody>
      </p:sp>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4641215" y="2060918"/>
            <a:ext cx="3908425" cy="345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7"/>
          <p:cNvSpPr>
            <a:spLocks noGrp="1"/>
          </p:cNvSpPr>
          <p:nvPr>
            <p:ph type="ftr" sz="quarter" idx="11"/>
          </p:nvPr>
        </p:nvSpPr>
        <p:spPr>
          <a:xfrm>
            <a:off x="424364" y="5765802"/>
            <a:ext cx="7652836" cy="803273"/>
          </a:xfrm>
        </p:spPr>
        <p:txBody>
          <a:bodyPr/>
          <a:lstStyle/>
          <a:p>
            <a:pPr algn="ctr"/>
            <a:r>
              <a:rPr lang="en-US" sz="2000" b="1" dirty="0">
                <a:solidFill>
                  <a:schemeClr val="bg1"/>
                </a:solidFill>
              </a:rPr>
              <a:t>No registration is complete without releases!</a:t>
            </a:r>
          </a:p>
        </p:txBody>
      </p:sp>
    </p:spTree>
    <p:extLst>
      <p:ext uri="{BB962C8B-B14F-4D97-AF65-F5344CB8AC3E}">
        <p14:creationId xmlns:p14="http://schemas.microsoft.com/office/powerpoint/2010/main" val="1114403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6377940" cy="1293028"/>
          </a:xfrm>
        </p:spPr>
        <p:txBody>
          <a:bodyPr/>
          <a:lstStyle/>
          <a:p>
            <a:r>
              <a:rPr lang="en-US" dirty="0">
                <a:solidFill>
                  <a:schemeClr val="bg1"/>
                </a:solidFill>
              </a:rPr>
              <a:t>Registration FAQ:	</a:t>
            </a:r>
          </a:p>
        </p:txBody>
      </p:sp>
      <p:sp>
        <p:nvSpPr>
          <p:cNvPr id="3" name="Content Placeholder 2"/>
          <p:cNvSpPr>
            <a:spLocks noGrp="1"/>
          </p:cNvSpPr>
          <p:nvPr>
            <p:ph idx="1"/>
          </p:nvPr>
        </p:nvSpPr>
        <p:spPr>
          <a:xfrm>
            <a:off x="304800" y="2131228"/>
            <a:ext cx="8686800" cy="4114800"/>
          </a:xfrm>
        </p:spPr>
        <p:txBody>
          <a:bodyPr>
            <a:normAutofit fontScale="92500" lnSpcReduction="10000"/>
          </a:bodyPr>
          <a:lstStyle/>
          <a:p>
            <a:r>
              <a:rPr lang="en-US" sz="2200" dirty="0">
                <a:solidFill>
                  <a:schemeClr val="bg1"/>
                </a:solidFill>
              </a:rPr>
              <a:t>May I have extra slots?</a:t>
            </a:r>
          </a:p>
          <a:p>
            <a:r>
              <a:rPr lang="en-US" sz="2200" dirty="0">
                <a:solidFill>
                  <a:schemeClr val="bg1"/>
                </a:solidFill>
              </a:rPr>
              <a:t>Am I allowed to “swap” youth?</a:t>
            </a:r>
          </a:p>
          <a:p>
            <a:r>
              <a:rPr lang="en-US" sz="2200" dirty="0">
                <a:solidFill>
                  <a:schemeClr val="bg1"/>
                </a:solidFill>
              </a:rPr>
              <a:t>What should my youth and I pack?</a:t>
            </a:r>
          </a:p>
          <a:p>
            <a:r>
              <a:rPr lang="en-US" sz="2200" dirty="0">
                <a:solidFill>
                  <a:schemeClr val="bg1"/>
                </a:solidFill>
              </a:rPr>
              <a:t>Are youth able to change activity sessions during the week?</a:t>
            </a:r>
          </a:p>
          <a:p>
            <a:r>
              <a:rPr lang="en-US" sz="2200" dirty="0">
                <a:solidFill>
                  <a:schemeClr val="bg1"/>
                </a:solidFill>
              </a:rPr>
              <a:t>Are youth able to change roommates?</a:t>
            </a:r>
          </a:p>
          <a:p>
            <a:r>
              <a:rPr lang="en-US" sz="2200" dirty="0">
                <a:solidFill>
                  <a:schemeClr val="bg1"/>
                </a:solidFill>
              </a:rPr>
              <a:t>What releases are required?</a:t>
            </a:r>
          </a:p>
          <a:p>
            <a:pPr lvl="1"/>
            <a:r>
              <a:rPr lang="en-US" sz="1900" dirty="0">
                <a:solidFill>
                  <a:schemeClr val="bg1"/>
                </a:solidFill>
              </a:rPr>
              <a:t>Authorization to participate</a:t>
            </a:r>
          </a:p>
          <a:p>
            <a:pPr lvl="1"/>
            <a:r>
              <a:rPr lang="en-US" sz="1900" dirty="0">
                <a:solidFill>
                  <a:schemeClr val="bg1"/>
                </a:solidFill>
              </a:rPr>
              <a:t>Health information</a:t>
            </a:r>
          </a:p>
          <a:p>
            <a:pPr lvl="1"/>
            <a:r>
              <a:rPr lang="en-US" sz="1900" dirty="0">
                <a:solidFill>
                  <a:schemeClr val="bg1"/>
                </a:solidFill>
              </a:rPr>
              <a:t>Multimedia </a:t>
            </a:r>
          </a:p>
          <a:p>
            <a:pPr marL="393192" lvl="1" indent="0">
              <a:buNone/>
            </a:pPr>
            <a:endParaRPr lang="en-US" sz="2600" b="1" dirty="0">
              <a:solidFill>
                <a:schemeClr val="bg1"/>
              </a:solidFill>
            </a:endParaRPr>
          </a:p>
          <a:p>
            <a:pPr marL="393192" lvl="1" indent="0" algn="ctr">
              <a:buNone/>
            </a:pPr>
            <a:r>
              <a:rPr lang="en-US" sz="2400" b="1" dirty="0">
                <a:solidFill>
                  <a:schemeClr val="bg1"/>
                </a:solidFill>
              </a:rPr>
              <a:t>Contact Meghan O’Hare with any additional questions:</a:t>
            </a:r>
          </a:p>
          <a:p>
            <a:pPr marL="667512" lvl="2" indent="0" algn="ctr">
              <a:buNone/>
            </a:pPr>
            <a:r>
              <a:rPr lang="en-US" sz="2400" b="1" dirty="0">
                <a:solidFill>
                  <a:schemeClr val="bg1"/>
                </a:solidFill>
                <a:hlinkClick r:id="rId3"/>
              </a:rPr>
              <a:t>meo43@pitt.edu</a:t>
            </a:r>
            <a:r>
              <a:rPr lang="en-US" sz="2400" b="1" dirty="0">
                <a:solidFill>
                  <a:schemeClr val="bg1"/>
                </a:solidFill>
              </a:rPr>
              <a:t> or 717-605-0230</a:t>
            </a:r>
          </a:p>
        </p:txBody>
      </p:sp>
    </p:spTree>
    <p:extLst>
      <p:ext uri="{BB962C8B-B14F-4D97-AF65-F5344CB8AC3E}">
        <p14:creationId xmlns:p14="http://schemas.microsoft.com/office/powerpoint/2010/main" val="39395596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901532"/>
            <a:ext cx="6377940" cy="1293028"/>
          </a:xfrm>
        </p:spPr>
        <p:txBody>
          <a:bodyPr/>
          <a:lstStyle/>
          <a:p>
            <a:pPr algn="l"/>
            <a:r>
              <a:rPr lang="en-US" dirty="0">
                <a:solidFill>
                  <a:schemeClr val="bg1"/>
                </a:solidFill>
              </a:rPr>
              <a:t>Retreat Video:</a:t>
            </a:r>
          </a:p>
        </p:txBody>
      </p:sp>
      <p:sp>
        <p:nvSpPr>
          <p:cNvPr id="3" name="Content Placeholder 2"/>
          <p:cNvSpPr>
            <a:spLocks noGrp="1"/>
          </p:cNvSpPr>
          <p:nvPr>
            <p:ph idx="1"/>
          </p:nvPr>
        </p:nvSpPr>
        <p:spPr/>
        <p:txBody>
          <a:bodyPr/>
          <a:lstStyle/>
          <a:p>
            <a:pPr marL="0" indent="0">
              <a:buNone/>
            </a:pPr>
            <a:r>
              <a:rPr lang="en-US" dirty="0">
                <a:solidFill>
                  <a:schemeClr val="bg1"/>
                </a:solidFill>
              </a:rPr>
              <a:t>The youth retreat video from 2018 can be found on the YAB website at:</a:t>
            </a:r>
          </a:p>
          <a:p>
            <a:pPr marL="0" indent="0">
              <a:buNone/>
            </a:pPr>
            <a:r>
              <a:rPr lang="en-US" dirty="0">
                <a:hlinkClick r:id="rId3"/>
              </a:rPr>
              <a:t>http://www.payab.pitt.edu/ILRetreat.htm</a:t>
            </a:r>
            <a:endParaRPr lang="en-US" dirty="0">
              <a:solidFill>
                <a:schemeClr val="bg1"/>
              </a:solidFill>
            </a:endParaRPr>
          </a:p>
          <a:p>
            <a:pPr marL="0" indent="0">
              <a:buNone/>
            </a:pPr>
            <a:r>
              <a:rPr lang="en-US" dirty="0">
                <a:solidFill>
                  <a:schemeClr val="bg1"/>
                </a:solidFill>
              </a:rPr>
              <a:t>(scroll to 2018 retreat)</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p:txBody>
      </p:sp>
      <p:pic>
        <p:nvPicPr>
          <p:cNvPr id="4" name="Picture 2" descr="Youth 4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1757" y="4191000"/>
            <a:ext cx="5619750" cy="199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857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917944"/>
            <a:ext cx="6377940" cy="1293028"/>
          </a:xfrm>
        </p:spPr>
        <p:txBody>
          <a:bodyPr/>
          <a:lstStyle/>
          <a:p>
            <a:pPr algn="l"/>
            <a:r>
              <a:rPr lang="en-US" dirty="0">
                <a:solidFill>
                  <a:schemeClr val="bg1"/>
                </a:solidFill>
              </a:rPr>
              <a:t>In closing….</a:t>
            </a:r>
          </a:p>
        </p:txBody>
      </p:sp>
      <p:sp>
        <p:nvSpPr>
          <p:cNvPr id="3" name="Content Placeholder 2"/>
          <p:cNvSpPr>
            <a:spLocks noGrp="1"/>
          </p:cNvSpPr>
          <p:nvPr>
            <p:ph idx="1"/>
          </p:nvPr>
        </p:nvSpPr>
        <p:spPr>
          <a:xfrm>
            <a:off x="304800" y="2199249"/>
            <a:ext cx="7955280" cy="4069080"/>
          </a:xfrm>
        </p:spPr>
        <p:txBody>
          <a:bodyPr/>
          <a:lstStyle/>
          <a:p>
            <a:r>
              <a:rPr lang="en-US" dirty="0">
                <a:solidFill>
                  <a:schemeClr val="bg1"/>
                </a:solidFill>
              </a:rPr>
              <a:t>Veterans’ words of advice</a:t>
            </a:r>
          </a:p>
          <a:p>
            <a:r>
              <a:rPr lang="en-US" dirty="0">
                <a:solidFill>
                  <a:schemeClr val="bg1"/>
                </a:solidFill>
              </a:rPr>
              <a:t>Participation on Retreat Steering Committee</a:t>
            </a:r>
          </a:p>
          <a:p>
            <a:r>
              <a:rPr lang="en-US" dirty="0">
                <a:solidFill>
                  <a:schemeClr val="bg1"/>
                </a:solidFill>
              </a:rPr>
              <a:t>Reminders</a:t>
            </a:r>
          </a:p>
          <a:p>
            <a:r>
              <a:rPr lang="en-US" dirty="0">
                <a:solidFill>
                  <a:schemeClr val="bg1"/>
                </a:solidFill>
              </a:rPr>
              <a:t>Questions</a:t>
            </a:r>
          </a:p>
          <a:p>
            <a:pPr marL="0" indent="0">
              <a:buNone/>
            </a:pPr>
            <a:endParaRPr lang="en-US" dirty="0">
              <a:solidFill>
                <a:schemeClr val="bg1"/>
              </a:solidFill>
            </a:endParaRPr>
          </a:p>
        </p:txBody>
      </p:sp>
    </p:spTree>
    <p:extLst>
      <p:ext uri="{BB962C8B-B14F-4D97-AF65-F5344CB8AC3E}">
        <p14:creationId xmlns:p14="http://schemas.microsoft.com/office/powerpoint/2010/main" val="767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883947"/>
            <a:ext cx="6377940" cy="1293028"/>
          </a:xfrm>
        </p:spPr>
        <p:txBody>
          <a:bodyPr/>
          <a:lstStyle/>
          <a:p>
            <a:pPr algn="l"/>
            <a:r>
              <a:rPr lang="en-US" dirty="0">
                <a:solidFill>
                  <a:schemeClr val="bg1"/>
                </a:solidFill>
              </a:rPr>
              <a:t>Purpose:</a:t>
            </a:r>
          </a:p>
        </p:txBody>
      </p:sp>
      <p:sp>
        <p:nvSpPr>
          <p:cNvPr id="3" name="Content Placeholder 2"/>
          <p:cNvSpPr>
            <a:spLocks noGrp="1"/>
          </p:cNvSpPr>
          <p:nvPr>
            <p:ph idx="1"/>
          </p:nvPr>
        </p:nvSpPr>
        <p:spPr/>
        <p:txBody>
          <a:bodyPr>
            <a:normAutofit/>
          </a:bodyPr>
          <a:lstStyle/>
          <a:p>
            <a:r>
              <a:rPr lang="en-US" dirty="0">
                <a:solidFill>
                  <a:schemeClr val="bg1"/>
                </a:solidFill>
              </a:rPr>
              <a:t>Provide an overview of the youth retreat</a:t>
            </a:r>
          </a:p>
          <a:p>
            <a:r>
              <a:rPr lang="en-US" dirty="0">
                <a:solidFill>
                  <a:schemeClr val="bg1"/>
                </a:solidFill>
              </a:rPr>
              <a:t>Review expectations for youth and staff</a:t>
            </a:r>
          </a:p>
          <a:p>
            <a:r>
              <a:rPr lang="en-US" dirty="0">
                <a:solidFill>
                  <a:schemeClr val="bg1"/>
                </a:solidFill>
              </a:rPr>
              <a:t>Selecting the appropriate youth to attend</a:t>
            </a:r>
          </a:p>
          <a:p>
            <a:r>
              <a:rPr lang="en-US" dirty="0">
                <a:solidFill>
                  <a:schemeClr val="bg1"/>
                </a:solidFill>
              </a:rPr>
              <a:t>Concept of community/shared supervision</a:t>
            </a:r>
          </a:p>
          <a:p>
            <a:r>
              <a:rPr lang="en-US" dirty="0">
                <a:solidFill>
                  <a:schemeClr val="bg1"/>
                </a:solidFill>
              </a:rPr>
              <a:t>Love and war </a:t>
            </a:r>
          </a:p>
          <a:p>
            <a:r>
              <a:rPr lang="en-US" dirty="0">
                <a:solidFill>
                  <a:schemeClr val="bg1"/>
                </a:solidFill>
              </a:rPr>
              <a:t>Emergency information</a:t>
            </a:r>
          </a:p>
          <a:p>
            <a:r>
              <a:rPr lang="en-US" dirty="0">
                <a:solidFill>
                  <a:schemeClr val="bg1"/>
                </a:solidFill>
              </a:rPr>
              <a:t>Registration overview</a:t>
            </a:r>
          </a:p>
          <a:p>
            <a:r>
              <a:rPr lang="en-US" dirty="0">
                <a:solidFill>
                  <a:schemeClr val="bg1"/>
                </a:solidFill>
              </a:rPr>
              <a:t>Provide staff an opportunity to ask questions</a:t>
            </a:r>
          </a:p>
          <a:p>
            <a:endParaRPr lang="en-US" dirty="0"/>
          </a:p>
        </p:txBody>
      </p:sp>
    </p:spTree>
    <p:extLst>
      <p:ext uri="{BB962C8B-B14F-4D97-AF65-F5344CB8AC3E}">
        <p14:creationId xmlns:p14="http://schemas.microsoft.com/office/powerpoint/2010/main" val="2915622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R:\SQID\ILYouth Retreat Info\2014 Youth Retreat\Retreat Week\Retreat Pics\IMG_247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65406"/>
            <a:ext cx="2316480" cy="17373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892851"/>
            <a:ext cx="3025140" cy="1293028"/>
          </a:xfrm>
        </p:spPr>
        <p:txBody>
          <a:bodyPr/>
          <a:lstStyle/>
          <a:p>
            <a:r>
              <a:rPr lang="en-US" dirty="0">
                <a:solidFill>
                  <a:schemeClr val="bg1"/>
                </a:solidFill>
              </a:rPr>
              <a:t>Overview:</a:t>
            </a:r>
          </a:p>
        </p:txBody>
      </p:sp>
      <p:sp>
        <p:nvSpPr>
          <p:cNvPr id="3" name="Content Placeholder 2"/>
          <p:cNvSpPr>
            <a:spLocks noGrp="1"/>
          </p:cNvSpPr>
          <p:nvPr>
            <p:ph idx="1"/>
          </p:nvPr>
        </p:nvSpPr>
        <p:spPr>
          <a:xfrm>
            <a:off x="457200" y="2438400"/>
            <a:ext cx="7955280" cy="4069080"/>
          </a:xfrm>
        </p:spPr>
        <p:txBody>
          <a:bodyPr>
            <a:normAutofit/>
          </a:bodyPr>
          <a:lstStyle/>
          <a:p>
            <a:r>
              <a:rPr lang="en-US" dirty="0">
                <a:solidFill>
                  <a:schemeClr val="bg1"/>
                </a:solidFill>
              </a:rPr>
              <a:t>University of Pittsburgh, Johnstown (UPJ)</a:t>
            </a:r>
          </a:p>
          <a:p>
            <a:r>
              <a:rPr lang="en-US" dirty="0">
                <a:solidFill>
                  <a:schemeClr val="bg1"/>
                </a:solidFill>
              </a:rPr>
              <a:t>August 5-9, 2019</a:t>
            </a:r>
          </a:p>
          <a:p>
            <a:r>
              <a:rPr lang="en-US" dirty="0">
                <a:solidFill>
                  <a:schemeClr val="bg1"/>
                </a:solidFill>
              </a:rPr>
              <a:t>Theme: “You’re not dreaming if you’re only surviving”</a:t>
            </a:r>
          </a:p>
          <a:p>
            <a:r>
              <a:rPr lang="en-US" dirty="0">
                <a:solidFill>
                  <a:schemeClr val="bg1"/>
                </a:solidFill>
              </a:rPr>
              <a:t>Expect approximately 100 youth and 50 staff </a:t>
            </a:r>
          </a:p>
          <a:p>
            <a:r>
              <a:rPr lang="en-US" dirty="0">
                <a:solidFill>
                  <a:schemeClr val="bg1"/>
                </a:solidFill>
              </a:rPr>
              <a:t>Planned by the Older Youth Retreat Steering Committee</a:t>
            </a:r>
          </a:p>
          <a:p>
            <a:r>
              <a:rPr lang="en-US" dirty="0">
                <a:solidFill>
                  <a:schemeClr val="bg1"/>
                </a:solidFill>
              </a:rPr>
              <a:t>Funded by the Department of Human Services, Office of Children, Youth and Families</a:t>
            </a:r>
          </a:p>
          <a:p>
            <a:r>
              <a:rPr lang="en-US" dirty="0">
                <a:solidFill>
                  <a:schemeClr val="bg1"/>
                </a:solidFill>
              </a:rPr>
              <a:t>Coordinated by the PA Child Welfare Resource Center</a:t>
            </a:r>
          </a:p>
        </p:txBody>
      </p:sp>
    </p:spTree>
    <p:extLst>
      <p:ext uri="{BB962C8B-B14F-4D97-AF65-F5344CB8AC3E}">
        <p14:creationId xmlns:p14="http://schemas.microsoft.com/office/powerpoint/2010/main" val="3623529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 y="1026969"/>
            <a:ext cx="6377940" cy="1293028"/>
          </a:xfrm>
        </p:spPr>
        <p:txBody>
          <a:bodyPr>
            <a:normAutofit/>
          </a:bodyPr>
          <a:lstStyle/>
          <a:p>
            <a:pPr algn="l"/>
            <a:r>
              <a:rPr lang="en-US" dirty="0">
                <a:solidFill>
                  <a:schemeClr val="bg1"/>
                </a:solidFill>
              </a:rPr>
              <a:t>Youth Retreat Week:</a:t>
            </a:r>
            <a:br>
              <a:rPr lang="en-US" dirty="0">
                <a:solidFill>
                  <a:schemeClr val="bg1"/>
                </a:solidFill>
              </a:rPr>
            </a:br>
            <a:r>
              <a:rPr lang="en-US" sz="2200" dirty="0">
                <a:solidFill>
                  <a:schemeClr val="bg1"/>
                </a:solidFill>
              </a:rPr>
              <a:t>Schedule – most important document for the week</a:t>
            </a:r>
          </a:p>
        </p:txBody>
      </p:sp>
      <p:sp>
        <p:nvSpPr>
          <p:cNvPr id="5" name="Content Placeholder 4"/>
          <p:cNvSpPr>
            <a:spLocks noGrp="1"/>
          </p:cNvSpPr>
          <p:nvPr>
            <p:ph sz="half" idx="1"/>
          </p:nvPr>
        </p:nvSpPr>
        <p:spPr>
          <a:xfrm>
            <a:off x="381000" y="2438400"/>
            <a:ext cx="3910579" cy="4069080"/>
          </a:xfrm>
        </p:spPr>
        <p:txBody>
          <a:bodyPr>
            <a:normAutofit lnSpcReduction="10000"/>
          </a:bodyPr>
          <a:lstStyle/>
          <a:p>
            <a:r>
              <a:rPr lang="en-US" dirty="0">
                <a:solidFill>
                  <a:schemeClr val="bg1"/>
                </a:solidFill>
              </a:rPr>
              <a:t>Monday:</a:t>
            </a:r>
          </a:p>
          <a:p>
            <a:pPr lvl="1"/>
            <a:r>
              <a:rPr lang="en-US" dirty="0">
                <a:solidFill>
                  <a:schemeClr val="bg1"/>
                </a:solidFill>
              </a:rPr>
              <a:t>Basketball Tournament</a:t>
            </a:r>
          </a:p>
          <a:p>
            <a:pPr lvl="1"/>
            <a:r>
              <a:rPr lang="en-US" dirty="0">
                <a:solidFill>
                  <a:schemeClr val="bg1"/>
                </a:solidFill>
              </a:rPr>
              <a:t>Board Games</a:t>
            </a:r>
          </a:p>
          <a:p>
            <a:pPr lvl="1"/>
            <a:r>
              <a:rPr lang="en-US" dirty="0">
                <a:solidFill>
                  <a:schemeClr val="bg1"/>
                </a:solidFill>
              </a:rPr>
              <a:t>Pool </a:t>
            </a:r>
          </a:p>
          <a:p>
            <a:pPr lvl="1"/>
            <a:r>
              <a:rPr lang="en-US" dirty="0">
                <a:solidFill>
                  <a:schemeClr val="bg1"/>
                </a:solidFill>
              </a:rPr>
              <a:t>Dodgeball tournament</a:t>
            </a:r>
          </a:p>
          <a:p>
            <a:r>
              <a:rPr lang="en-US" dirty="0">
                <a:solidFill>
                  <a:schemeClr val="bg1"/>
                </a:solidFill>
              </a:rPr>
              <a:t>Tuesday:</a:t>
            </a:r>
          </a:p>
          <a:p>
            <a:pPr lvl="1"/>
            <a:r>
              <a:rPr lang="en-US" dirty="0">
                <a:solidFill>
                  <a:schemeClr val="bg1"/>
                </a:solidFill>
              </a:rPr>
              <a:t>Dance</a:t>
            </a:r>
          </a:p>
          <a:p>
            <a:pPr lvl="1"/>
            <a:r>
              <a:rPr lang="en-US" dirty="0">
                <a:solidFill>
                  <a:schemeClr val="bg1"/>
                </a:solidFill>
              </a:rPr>
              <a:t>Movie</a:t>
            </a:r>
          </a:p>
          <a:p>
            <a:r>
              <a:rPr lang="en-US" dirty="0">
                <a:solidFill>
                  <a:schemeClr val="bg1"/>
                </a:solidFill>
              </a:rPr>
              <a:t>Wednesday:</a:t>
            </a:r>
          </a:p>
          <a:p>
            <a:pPr lvl="1"/>
            <a:r>
              <a:rPr lang="en-US" dirty="0">
                <a:solidFill>
                  <a:schemeClr val="bg1"/>
                </a:solidFill>
              </a:rPr>
              <a:t>Volleyball tournament</a:t>
            </a:r>
          </a:p>
          <a:p>
            <a:pPr lvl="1"/>
            <a:r>
              <a:rPr lang="en-US" dirty="0">
                <a:solidFill>
                  <a:schemeClr val="bg1"/>
                </a:solidFill>
              </a:rPr>
              <a:t>Staff Training </a:t>
            </a:r>
          </a:p>
          <a:p>
            <a:pPr lvl="1"/>
            <a:r>
              <a:rPr lang="en-US" dirty="0">
                <a:solidFill>
                  <a:schemeClr val="bg1"/>
                </a:solidFill>
              </a:rPr>
              <a:t>Focus Groups </a:t>
            </a:r>
          </a:p>
        </p:txBody>
      </p:sp>
      <p:sp>
        <p:nvSpPr>
          <p:cNvPr id="6" name="Content Placeholder 5"/>
          <p:cNvSpPr>
            <a:spLocks noGrp="1"/>
          </p:cNvSpPr>
          <p:nvPr>
            <p:ph sz="half" idx="2"/>
          </p:nvPr>
        </p:nvSpPr>
        <p:spPr>
          <a:xfrm>
            <a:off x="4426515" y="2438400"/>
            <a:ext cx="3907540" cy="4069080"/>
          </a:xfrm>
        </p:spPr>
        <p:txBody>
          <a:bodyPr>
            <a:normAutofit lnSpcReduction="10000"/>
          </a:bodyPr>
          <a:lstStyle/>
          <a:p>
            <a:endParaRPr lang="en-US" dirty="0">
              <a:solidFill>
                <a:schemeClr val="bg1"/>
              </a:solidFill>
            </a:endParaRPr>
          </a:p>
          <a:p>
            <a:r>
              <a:rPr lang="en-US" dirty="0">
                <a:solidFill>
                  <a:schemeClr val="bg1"/>
                </a:solidFill>
              </a:rPr>
              <a:t>Thursday:</a:t>
            </a:r>
          </a:p>
          <a:p>
            <a:pPr lvl="1"/>
            <a:r>
              <a:rPr lang="en-US" dirty="0">
                <a:solidFill>
                  <a:schemeClr val="bg1"/>
                </a:solidFill>
              </a:rPr>
              <a:t>Retreat games</a:t>
            </a:r>
          </a:p>
          <a:p>
            <a:pPr lvl="1"/>
            <a:r>
              <a:rPr lang="en-US" dirty="0">
                <a:solidFill>
                  <a:schemeClr val="bg1"/>
                </a:solidFill>
              </a:rPr>
              <a:t>Activity presentations</a:t>
            </a:r>
          </a:p>
          <a:p>
            <a:pPr lvl="1"/>
            <a:r>
              <a:rPr lang="en-US" dirty="0">
                <a:solidFill>
                  <a:schemeClr val="bg1"/>
                </a:solidFill>
              </a:rPr>
              <a:t>Banquet </a:t>
            </a:r>
          </a:p>
          <a:p>
            <a:pPr lvl="1"/>
            <a:r>
              <a:rPr lang="en-US" dirty="0">
                <a:solidFill>
                  <a:schemeClr val="bg1"/>
                </a:solidFill>
              </a:rPr>
              <a:t>Talent Show</a:t>
            </a:r>
          </a:p>
          <a:p>
            <a:r>
              <a:rPr lang="en-US" dirty="0">
                <a:solidFill>
                  <a:schemeClr val="bg1"/>
                </a:solidFill>
              </a:rPr>
              <a:t>Friday:</a:t>
            </a:r>
          </a:p>
          <a:p>
            <a:pPr lvl="1"/>
            <a:r>
              <a:rPr lang="en-US" dirty="0">
                <a:solidFill>
                  <a:schemeClr val="bg1"/>
                </a:solidFill>
              </a:rPr>
              <a:t>Closing Ceremony</a:t>
            </a:r>
          </a:p>
          <a:p>
            <a:pPr lvl="1"/>
            <a:r>
              <a:rPr lang="en-US" dirty="0">
                <a:solidFill>
                  <a:schemeClr val="bg1"/>
                </a:solidFill>
              </a:rPr>
              <a:t>Dorm cleanup</a:t>
            </a:r>
          </a:p>
          <a:p>
            <a:pPr lvl="1"/>
            <a:r>
              <a:rPr lang="en-US" dirty="0">
                <a:solidFill>
                  <a:schemeClr val="bg1"/>
                </a:solidFill>
              </a:rPr>
              <a:t>Departure</a:t>
            </a: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53570" t="27054" r="3568" b="6712"/>
          <a:stretch/>
        </p:blipFill>
        <p:spPr bwMode="auto">
          <a:xfrm>
            <a:off x="6477000" y="601163"/>
            <a:ext cx="2400647" cy="16004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1849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0091" y="762000"/>
            <a:ext cx="6377940" cy="1293028"/>
          </a:xfrm>
        </p:spPr>
        <p:txBody>
          <a:bodyPr/>
          <a:lstStyle/>
          <a:p>
            <a:pPr algn="l"/>
            <a:r>
              <a:rPr lang="en-US" dirty="0">
                <a:solidFill>
                  <a:schemeClr val="bg1"/>
                </a:solidFill>
              </a:rPr>
              <a:t>Dress for the Week:</a:t>
            </a:r>
          </a:p>
        </p:txBody>
      </p:sp>
      <p:sp>
        <p:nvSpPr>
          <p:cNvPr id="6" name="Content Placeholder 5"/>
          <p:cNvSpPr>
            <a:spLocks noGrp="1"/>
          </p:cNvSpPr>
          <p:nvPr>
            <p:ph idx="1"/>
          </p:nvPr>
        </p:nvSpPr>
        <p:spPr>
          <a:xfrm>
            <a:off x="381000" y="2312936"/>
            <a:ext cx="7955280" cy="4069080"/>
          </a:xfrm>
        </p:spPr>
        <p:txBody>
          <a:bodyPr>
            <a:normAutofit/>
          </a:bodyPr>
          <a:lstStyle/>
          <a:p>
            <a:r>
              <a:rPr lang="en-US" dirty="0">
                <a:solidFill>
                  <a:schemeClr val="bg1"/>
                </a:solidFill>
              </a:rPr>
              <a:t>Dress casual</a:t>
            </a:r>
          </a:p>
          <a:p>
            <a:pPr lvl="1"/>
            <a:r>
              <a:rPr lang="en-US" dirty="0">
                <a:solidFill>
                  <a:schemeClr val="bg1"/>
                </a:solidFill>
              </a:rPr>
              <a:t>Athletic shorts, jeans, sweatshirts etc.</a:t>
            </a:r>
          </a:p>
          <a:p>
            <a:r>
              <a:rPr lang="en-US" dirty="0">
                <a:solidFill>
                  <a:schemeClr val="bg1"/>
                </a:solidFill>
              </a:rPr>
              <a:t>Pool attire</a:t>
            </a:r>
          </a:p>
          <a:p>
            <a:pPr lvl="1"/>
            <a:r>
              <a:rPr lang="en-US" dirty="0">
                <a:solidFill>
                  <a:schemeClr val="bg1"/>
                </a:solidFill>
              </a:rPr>
              <a:t>If wearing a two piece bathing suit, females must wear a colored t-shirt over their suit.</a:t>
            </a:r>
          </a:p>
          <a:p>
            <a:r>
              <a:rPr lang="en-US" dirty="0">
                <a:solidFill>
                  <a:schemeClr val="bg1"/>
                </a:solidFill>
              </a:rPr>
              <a:t>Dance</a:t>
            </a:r>
          </a:p>
          <a:p>
            <a:pPr lvl="1"/>
            <a:r>
              <a:rPr lang="en-US" dirty="0">
                <a:solidFill>
                  <a:schemeClr val="bg1"/>
                </a:solidFill>
              </a:rPr>
              <a:t>Jeans, dresses, formal wear (not required)</a:t>
            </a:r>
          </a:p>
          <a:p>
            <a:r>
              <a:rPr lang="en-US" dirty="0">
                <a:solidFill>
                  <a:schemeClr val="bg1"/>
                </a:solidFill>
              </a:rPr>
              <a:t>Banquet</a:t>
            </a:r>
          </a:p>
          <a:p>
            <a:pPr lvl="1"/>
            <a:r>
              <a:rPr lang="en-US" dirty="0">
                <a:solidFill>
                  <a:schemeClr val="bg1"/>
                </a:solidFill>
              </a:rPr>
              <a:t>Business attire, sun dresses, dress pants, tie</a:t>
            </a:r>
          </a:p>
        </p:txBody>
      </p:sp>
      <p:pic>
        <p:nvPicPr>
          <p:cNvPr id="4098" name="Picture 2" descr="R:\SQID\ILYouth Retreat Info\2014 Youth Retreat\Retreat Week\Retreat Pics\IMG_23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533400"/>
            <a:ext cx="2651760" cy="198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10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6377940" cy="1293028"/>
          </a:xfrm>
        </p:spPr>
        <p:txBody>
          <a:bodyPr/>
          <a:lstStyle/>
          <a:p>
            <a:pPr algn="l"/>
            <a:r>
              <a:rPr lang="en-US" dirty="0">
                <a:solidFill>
                  <a:schemeClr val="bg1"/>
                </a:solidFill>
              </a:rPr>
              <a:t>Older Youth Expectations:</a:t>
            </a:r>
          </a:p>
        </p:txBody>
      </p:sp>
      <p:sp>
        <p:nvSpPr>
          <p:cNvPr id="3" name="Content Placeholder 2"/>
          <p:cNvSpPr>
            <a:spLocks noGrp="1"/>
          </p:cNvSpPr>
          <p:nvPr>
            <p:ph idx="1"/>
          </p:nvPr>
        </p:nvSpPr>
        <p:spPr>
          <a:xfrm>
            <a:off x="381000" y="2438400"/>
            <a:ext cx="7955280" cy="4069080"/>
          </a:xfrm>
        </p:spPr>
        <p:txBody>
          <a:bodyPr/>
          <a:lstStyle/>
          <a:p>
            <a:r>
              <a:rPr lang="en-US" dirty="0">
                <a:solidFill>
                  <a:schemeClr val="bg1"/>
                </a:solidFill>
              </a:rPr>
              <a:t>Safety first</a:t>
            </a:r>
          </a:p>
          <a:p>
            <a:r>
              <a:rPr lang="en-US" dirty="0">
                <a:solidFill>
                  <a:schemeClr val="bg1"/>
                </a:solidFill>
              </a:rPr>
              <a:t>Follow your schedule</a:t>
            </a:r>
          </a:p>
          <a:p>
            <a:pPr lvl="1"/>
            <a:r>
              <a:rPr lang="en-US" dirty="0">
                <a:solidFill>
                  <a:schemeClr val="bg1"/>
                </a:solidFill>
              </a:rPr>
              <a:t>Attend all peer group and activity sessions</a:t>
            </a:r>
          </a:p>
          <a:p>
            <a:r>
              <a:rPr lang="en-US" dirty="0">
                <a:solidFill>
                  <a:schemeClr val="bg1"/>
                </a:solidFill>
              </a:rPr>
              <a:t>Respect the concept of communal living while on campus.</a:t>
            </a:r>
          </a:p>
          <a:p>
            <a:r>
              <a:rPr lang="en-US" dirty="0">
                <a:solidFill>
                  <a:schemeClr val="bg1"/>
                </a:solidFill>
              </a:rPr>
              <a:t>Participate</a:t>
            </a:r>
          </a:p>
          <a:p>
            <a:r>
              <a:rPr lang="en-US" dirty="0">
                <a:solidFill>
                  <a:schemeClr val="bg1"/>
                </a:solidFill>
              </a:rPr>
              <a:t>The retreat is not a vacation!</a:t>
            </a:r>
          </a:p>
        </p:txBody>
      </p:sp>
      <p:pic>
        <p:nvPicPr>
          <p:cNvPr id="5122" name="Picture 2" descr="R:\SQID\ILYouth Retreat Info\2014 Youth Retreat\Retreat Week\Retreat Pics\IMG_22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96486"/>
            <a:ext cx="28448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759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02" y="1143000"/>
            <a:ext cx="8229600" cy="1143000"/>
          </a:xfrm>
        </p:spPr>
        <p:txBody>
          <a:bodyPr>
            <a:normAutofit fontScale="90000"/>
          </a:bodyPr>
          <a:lstStyle/>
          <a:p>
            <a:pPr algn="l"/>
            <a:r>
              <a:rPr lang="en-US" dirty="0">
                <a:solidFill>
                  <a:schemeClr val="bg1"/>
                </a:solidFill>
              </a:rPr>
              <a:t>Youth expectations </a:t>
            </a:r>
            <a:br>
              <a:rPr lang="en-US" dirty="0">
                <a:solidFill>
                  <a:schemeClr val="bg1"/>
                </a:solidFill>
              </a:rPr>
            </a:br>
            <a:r>
              <a:rPr lang="en-US" dirty="0">
                <a:solidFill>
                  <a:schemeClr val="bg1"/>
                </a:solidFill>
              </a:rPr>
              <a:t>(cont.):</a:t>
            </a:r>
          </a:p>
        </p:txBody>
      </p:sp>
      <p:sp>
        <p:nvSpPr>
          <p:cNvPr id="3" name="Content Placeholder 2"/>
          <p:cNvSpPr>
            <a:spLocks noGrp="1"/>
          </p:cNvSpPr>
          <p:nvPr>
            <p:ph idx="1"/>
          </p:nvPr>
        </p:nvSpPr>
        <p:spPr>
          <a:xfrm>
            <a:off x="21102" y="2743200"/>
            <a:ext cx="7955280" cy="4069080"/>
          </a:xfrm>
        </p:spPr>
        <p:txBody>
          <a:bodyPr/>
          <a:lstStyle/>
          <a:p>
            <a:r>
              <a:rPr lang="en-US" dirty="0">
                <a:solidFill>
                  <a:schemeClr val="bg1"/>
                </a:solidFill>
              </a:rPr>
              <a:t>Set expectations PRIOR to arriving on campus</a:t>
            </a:r>
          </a:p>
          <a:p>
            <a:pPr lvl="1"/>
            <a:r>
              <a:rPr lang="en-US" dirty="0">
                <a:solidFill>
                  <a:schemeClr val="bg1"/>
                </a:solidFill>
              </a:rPr>
              <a:t>Youth should be respectful of themselves and others</a:t>
            </a:r>
          </a:p>
          <a:p>
            <a:pPr lvl="1"/>
            <a:r>
              <a:rPr lang="en-US" dirty="0">
                <a:solidFill>
                  <a:schemeClr val="bg1"/>
                </a:solidFill>
              </a:rPr>
              <a:t>Appropriate vs. inappropriate interactions w/ other youth</a:t>
            </a:r>
          </a:p>
          <a:p>
            <a:pPr lvl="1"/>
            <a:r>
              <a:rPr lang="en-US" dirty="0">
                <a:solidFill>
                  <a:schemeClr val="bg1"/>
                </a:solidFill>
              </a:rPr>
              <a:t>Dance – reasonable guidelines for dancing space</a:t>
            </a:r>
          </a:p>
          <a:p>
            <a:pPr lvl="1"/>
            <a:r>
              <a:rPr lang="en-US" dirty="0">
                <a:solidFill>
                  <a:schemeClr val="bg1"/>
                </a:solidFill>
              </a:rPr>
              <a:t>Defuse potential hostile situations</a:t>
            </a:r>
          </a:p>
          <a:p>
            <a:pPr lvl="1"/>
            <a:r>
              <a:rPr lang="en-US" dirty="0">
                <a:solidFill>
                  <a:schemeClr val="bg1"/>
                </a:solidFill>
              </a:rPr>
              <a:t>Important to check in with youth during wrap up</a:t>
            </a:r>
          </a:p>
        </p:txBody>
      </p:sp>
      <p:grpSp>
        <p:nvGrpSpPr>
          <p:cNvPr id="4" name="Group 3"/>
          <p:cNvGrpSpPr/>
          <p:nvPr/>
        </p:nvGrpSpPr>
        <p:grpSpPr>
          <a:xfrm>
            <a:off x="5867400" y="152400"/>
            <a:ext cx="2508290" cy="2362200"/>
            <a:chOff x="5257800" y="3886200"/>
            <a:chExt cx="2857500" cy="2971800"/>
          </a:xfrm>
        </p:grpSpPr>
        <p:pic>
          <p:nvPicPr>
            <p:cNvPr id="5" name="Picture 4" descr="http://thesecretsbare.files.wordpress.com/2012/04/392381-8419-28.jpg"/>
            <p:cNvPicPr>
              <a:picLocks noChangeAspect="1" noChangeArrowheads="1"/>
            </p:cNvPicPr>
            <p:nvPr/>
          </p:nvPicPr>
          <p:blipFill>
            <a:blip r:embed="rId3" cstate="print"/>
            <a:srcRect/>
            <a:stretch>
              <a:fillRect/>
            </a:stretch>
          </p:blipFill>
          <p:spPr bwMode="auto">
            <a:xfrm>
              <a:off x="5257800" y="3943350"/>
              <a:ext cx="2857500" cy="2914650"/>
            </a:xfrm>
            <a:prstGeom prst="ellipse">
              <a:avLst/>
            </a:prstGeom>
            <a:ln w="63500" cap="rnd">
              <a:solidFill>
                <a:schemeClr val="accent1">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quot;No&quot; Symbol 5"/>
            <p:cNvSpPr/>
            <p:nvPr/>
          </p:nvSpPr>
          <p:spPr>
            <a:xfrm>
              <a:off x="5257800" y="3886200"/>
              <a:ext cx="2819400" cy="2971800"/>
            </a:xfrm>
            <a:prstGeom prst="noSmoking">
              <a:avLst/>
            </a:prstGeom>
            <a:noFill/>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a:solidFill>
                  <a:schemeClr val="bg1"/>
                </a:solidFill>
              </a:endParaRPr>
            </a:p>
          </p:txBody>
        </p:sp>
      </p:grpSp>
    </p:spTree>
    <p:extLst>
      <p:ext uri="{BB962C8B-B14F-4D97-AF65-F5344CB8AC3E}">
        <p14:creationId xmlns:p14="http://schemas.microsoft.com/office/powerpoint/2010/main" val="2008393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824" y="990600"/>
            <a:ext cx="8653975" cy="1293028"/>
          </a:xfrm>
        </p:spPr>
        <p:txBody>
          <a:bodyPr/>
          <a:lstStyle/>
          <a:p>
            <a:pPr algn="l"/>
            <a:r>
              <a:rPr lang="en-US" dirty="0">
                <a:solidFill>
                  <a:schemeClr val="bg1"/>
                </a:solidFill>
              </a:rPr>
              <a:t>Youth Will Be Sent Home For:</a:t>
            </a:r>
          </a:p>
        </p:txBody>
      </p:sp>
      <p:sp>
        <p:nvSpPr>
          <p:cNvPr id="3" name="Content Placeholder 2"/>
          <p:cNvSpPr>
            <a:spLocks noGrp="1"/>
          </p:cNvSpPr>
          <p:nvPr>
            <p:ph idx="1"/>
          </p:nvPr>
        </p:nvSpPr>
        <p:spPr>
          <a:xfrm>
            <a:off x="152400" y="2438400"/>
            <a:ext cx="7955280" cy="4069080"/>
          </a:xfrm>
        </p:spPr>
        <p:txBody>
          <a:bodyPr>
            <a:normAutofit/>
          </a:bodyPr>
          <a:lstStyle/>
          <a:p>
            <a:pPr marL="0" indent="0">
              <a:buNone/>
            </a:pPr>
            <a:r>
              <a:rPr lang="en-US" dirty="0">
                <a:solidFill>
                  <a:schemeClr val="bg1"/>
                </a:solidFill>
              </a:rPr>
              <a:t>The following are immediate grounds to be sent home:</a:t>
            </a:r>
          </a:p>
          <a:p>
            <a:pPr lvl="1"/>
            <a:r>
              <a:rPr lang="en-US" dirty="0">
                <a:solidFill>
                  <a:schemeClr val="bg1"/>
                </a:solidFill>
              </a:rPr>
              <a:t>Fighting</a:t>
            </a:r>
          </a:p>
          <a:p>
            <a:pPr lvl="1"/>
            <a:r>
              <a:rPr lang="en-US" dirty="0">
                <a:solidFill>
                  <a:schemeClr val="bg1"/>
                </a:solidFill>
              </a:rPr>
              <a:t>Drugs/alcohol</a:t>
            </a:r>
          </a:p>
          <a:p>
            <a:pPr lvl="1"/>
            <a:r>
              <a:rPr lang="en-US" dirty="0">
                <a:solidFill>
                  <a:schemeClr val="bg1"/>
                </a:solidFill>
              </a:rPr>
              <a:t>Weapons</a:t>
            </a:r>
          </a:p>
          <a:p>
            <a:pPr marL="393192" lvl="1" indent="0">
              <a:buNone/>
            </a:pPr>
            <a:r>
              <a:rPr lang="en-US" dirty="0">
                <a:solidFill>
                  <a:schemeClr val="bg1"/>
                </a:solidFill>
              </a:rPr>
              <a:t>*These are not the only reasons youth will be sent home.  Situations will be evaluated on a case by case basis. </a:t>
            </a:r>
          </a:p>
          <a:p>
            <a:pPr marL="50292" indent="0">
              <a:buNone/>
            </a:pPr>
            <a:r>
              <a:rPr lang="en-US" dirty="0">
                <a:solidFill>
                  <a:schemeClr val="bg1"/>
                </a:solidFill>
              </a:rPr>
              <a:t>If youth are sent home:</a:t>
            </a:r>
          </a:p>
          <a:p>
            <a:pPr lvl="1"/>
            <a:r>
              <a:rPr lang="en-US" dirty="0">
                <a:solidFill>
                  <a:schemeClr val="bg1"/>
                </a:solidFill>
              </a:rPr>
              <a:t>Youth must be supervised by agency staff until they exit campus.</a:t>
            </a:r>
          </a:p>
          <a:p>
            <a:pPr lvl="1"/>
            <a:r>
              <a:rPr lang="en-US" dirty="0">
                <a:solidFill>
                  <a:schemeClr val="bg1"/>
                </a:solidFill>
              </a:rPr>
              <a:t>Important to have back-up staff on standby or all other youth from that county will need to go home as well. </a:t>
            </a:r>
          </a:p>
          <a:p>
            <a:pPr lvl="1"/>
            <a:endParaRPr lang="en-US" dirty="0">
              <a:solidFill>
                <a:schemeClr val="bg1"/>
              </a:solidFill>
            </a:endParaRPr>
          </a:p>
        </p:txBody>
      </p:sp>
    </p:spTree>
    <p:extLst>
      <p:ext uri="{BB962C8B-B14F-4D97-AF65-F5344CB8AC3E}">
        <p14:creationId xmlns:p14="http://schemas.microsoft.com/office/powerpoint/2010/main" val="1189330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6377940" cy="1293028"/>
          </a:xfrm>
        </p:spPr>
        <p:txBody>
          <a:bodyPr/>
          <a:lstStyle/>
          <a:p>
            <a:pPr algn="l"/>
            <a:r>
              <a:rPr lang="en-US" dirty="0">
                <a:solidFill>
                  <a:schemeClr val="bg1"/>
                </a:solidFill>
              </a:rPr>
              <a:t>Staff Expectations:</a:t>
            </a:r>
          </a:p>
        </p:txBody>
      </p:sp>
      <p:sp>
        <p:nvSpPr>
          <p:cNvPr id="3" name="Content Placeholder 2"/>
          <p:cNvSpPr>
            <a:spLocks noGrp="1"/>
          </p:cNvSpPr>
          <p:nvPr>
            <p:ph idx="1"/>
          </p:nvPr>
        </p:nvSpPr>
        <p:spPr>
          <a:xfrm>
            <a:off x="304800" y="2057400"/>
            <a:ext cx="7955280" cy="4069080"/>
          </a:xfrm>
        </p:spPr>
        <p:txBody>
          <a:bodyPr>
            <a:normAutofit/>
          </a:bodyPr>
          <a:lstStyle/>
          <a:p>
            <a:r>
              <a:rPr lang="en-US" dirty="0">
                <a:solidFill>
                  <a:schemeClr val="bg1"/>
                </a:solidFill>
              </a:rPr>
              <a:t>Supervision</a:t>
            </a:r>
          </a:p>
          <a:p>
            <a:pPr lvl="1"/>
            <a:r>
              <a:rPr lang="en-US" dirty="0">
                <a:solidFill>
                  <a:schemeClr val="bg1"/>
                </a:solidFill>
              </a:rPr>
              <a:t>You are responsible for your youth at all times</a:t>
            </a:r>
          </a:p>
          <a:p>
            <a:pPr lvl="1"/>
            <a:r>
              <a:rPr lang="en-US" dirty="0">
                <a:solidFill>
                  <a:schemeClr val="bg1"/>
                </a:solidFill>
              </a:rPr>
              <a:t>On call 24 hours a day at retreat</a:t>
            </a:r>
          </a:p>
          <a:p>
            <a:pPr lvl="1"/>
            <a:r>
              <a:rPr lang="en-US" dirty="0">
                <a:solidFill>
                  <a:schemeClr val="bg1"/>
                </a:solidFill>
              </a:rPr>
              <a:t>Important to keep phone on</a:t>
            </a:r>
          </a:p>
          <a:p>
            <a:pPr lvl="1"/>
            <a:r>
              <a:rPr lang="en-US" dirty="0">
                <a:solidFill>
                  <a:schemeClr val="bg1"/>
                </a:solidFill>
              </a:rPr>
              <a:t>Provide accurate cell number during registration</a:t>
            </a:r>
          </a:p>
          <a:p>
            <a:r>
              <a:rPr lang="en-US" dirty="0">
                <a:solidFill>
                  <a:schemeClr val="bg1"/>
                </a:solidFill>
              </a:rPr>
              <a:t>Shared supervision</a:t>
            </a:r>
          </a:p>
          <a:p>
            <a:r>
              <a:rPr lang="en-US" dirty="0">
                <a:solidFill>
                  <a:schemeClr val="bg1"/>
                </a:solidFill>
              </a:rPr>
              <a:t>Reduce opportunities for triangulation</a:t>
            </a:r>
          </a:p>
          <a:p>
            <a:r>
              <a:rPr lang="en-US" dirty="0">
                <a:solidFill>
                  <a:schemeClr val="bg1"/>
                </a:solidFill>
              </a:rPr>
              <a:t>Coverage throughout the week for special events</a:t>
            </a:r>
          </a:p>
          <a:p>
            <a:r>
              <a:rPr lang="en-US" dirty="0">
                <a:solidFill>
                  <a:schemeClr val="bg1"/>
                </a:solidFill>
              </a:rPr>
              <a:t>Wrap Up</a:t>
            </a:r>
          </a:p>
          <a:p>
            <a:endParaRPr lang="en-US" dirty="0">
              <a:solidFill>
                <a:schemeClr val="bg1"/>
              </a:solidFill>
            </a:endParaRPr>
          </a:p>
        </p:txBody>
      </p:sp>
    </p:spTree>
    <p:extLst>
      <p:ext uri="{BB962C8B-B14F-4D97-AF65-F5344CB8AC3E}">
        <p14:creationId xmlns:p14="http://schemas.microsoft.com/office/powerpoint/2010/main" val="3774141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70D736FBD75C4CA883685263A9457B" ma:contentTypeVersion="9" ma:contentTypeDescription="Create a new document." ma:contentTypeScope="" ma:versionID="f295d77f4cdead56f31d71546a1384be">
  <xsd:schema xmlns:xsd="http://www.w3.org/2001/XMLSchema" xmlns:xs="http://www.w3.org/2001/XMLSchema" xmlns:p="http://schemas.microsoft.com/office/2006/metadata/properties" xmlns:ns2="dfc80c4b-6fa3-477c-9f87-410f15734463" xmlns:ns3="071c875f-9e36-463c-b368-5c5870634cf2" targetNamespace="http://schemas.microsoft.com/office/2006/metadata/properties" ma:root="true" ma:fieldsID="cbae2a1c036a676ee3e430837b0e029a" ns2:_="" ns3:_="">
    <xsd:import namespace="dfc80c4b-6fa3-477c-9f87-410f15734463"/>
    <xsd:import namespace="071c875f-9e36-463c-b368-5c5870634cf2"/>
    <xsd:element name="properties">
      <xsd:complexType>
        <xsd:sequence>
          <xsd:element name="documentManagement">
            <xsd:complexType>
              <xsd:all>
                <xsd:element ref="ns2:MediaServiceMetadata" minOccurs="0"/>
                <xsd:element ref="ns2:MediaServiceFastMetadata" minOccurs="0"/>
                <xsd:element ref="ns2:Document_x0020_Category" minOccurs="0"/>
                <xsd:element ref="ns3:SharedWithUsers" minOccurs="0"/>
                <xsd:element ref="ns2:MediaServiceAutoTags" minOccurs="0"/>
                <xsd:element ref="ns2:MediaServiceDateTaken" minOccurs="0"/>
                <xsd:element ref="ns2:MediaServiceOCR"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c80c4b-6fa3-477c-9f87-410f1573446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Document_x0020_Category" ma:index="10" nillable="true" ma:displayName="Document Category" ma:internalName="Document_x0020_Category">
      <xsd:simpleType>
        <xsd:restriction base="dms:Choice">
          <xsd:enumeration value="Help"/>
          <xsd:enumeration value="Information"/>
          <xsd:enumeration value="Policy"/>
        </xsd:restriction>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c875f-9e36-463c-b368-5c5870634cf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Category xmlns="dfc80c4b-6fa3-477c-9f87-410f15734463" xsi:nil="true"/>
  </documentManagement>
</p:properties>
</file>

<file path=customXml/itemProps1.xml><?xml version="1.0" encoding="utf-8"?>
<ds:datastoreItem xmlns:ds="http://schemas.openxmlformats.org/officeDocument/2006/customXml" ds:itemID="{2B2EC5CB-1138-446B-BAEA-2555BA19E39A}">
  <ds:schemaRefs>
    <ds:schemaRef ds:uri="http://schemas.microsoft.com/sharepoint/v3/contenttype/forms"/>
  </ds:schemaRefs>
</ds:datastoreItem>
</file>

<file path=customXml/itemProps2.xml><?xml version="1.0" encoding="utf-8"?>
<ds:datastoreItem xmlns:ds="http://schemas.openxmlformats.org/officeDocument/2006/customXml" ds:itemID="{504D6050-D098-4C49-B995-14BE0ABF3A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c80c4b-6fa3-477c-9f87-410f15734463"/>
    <ds:schemaRef ds:uri="071c875f-9e36-463c-b368-5c5870634c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2EC145-53DA-40ED-9993-ED6D6D304987}">
  <ds:schemaRefs>
    <ds:schemaRef ds:uri="http://purl.org/dc/terms/"/>
    <ds:schemaRef ds:uri="dfc80c4b-6fa3-477c-9f87-410f15734463"/>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071c875f-9e36-463c-b368-5c5870634cf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Slice</Template>
  <TotalTime>738</TotalTime>
  <Words>3052</Words>
  <Application>Microsoft Office PowerPoint</Application>
  <PresentationFormat>On-screen Show (4:3)</PresentationFormat>
  <Paragraphs>358</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Batang</vt:lpstr>
      <vt:lpstr>Calibri</vt:lpstr>
      <vt:lpstr>Century Gothic</vt:lpstr>
      <vt:lpstr>Wingdings</vt:lpstr>
      <vt:lpstr>Vapor Trail</vt:lpstr>
      <vt:lpstr>PowerPoint Presentation</vt:lpstr>
      <vt:lpstr>Purpose:</vt:lpstr>
      <vt:lpstr>Overview:</vt:lpstr>
      <vt:lpstr>Youth Retreat Week: Schedule – most important document for the week</vt:lpstr>
      <vt:lpstr>Dress for the Week:</vt:lpstr>
      <vt:lpstr>Older Youth Expectations:</vt:lpstr>
      <vt:lpstr>Youth expectations  (cont.):</vt:lpstr>
      <vt:lpstr>Youth Will Be Sent Home For:</vt:lpstr>
      <vt:lpstr>Staff Expectations:</vt:lpstr>
      <vt:lpstr>Staff Expectations (continued):</vt:lpstr>
      <vt:lpstr>Choosing Appropriate Youth:</vt:lpstr>
      <vt:lpstr>Community and Shared Supervision:</vt:lpstr>
      <vt:lpstr>Youth Retreat Supervision:</vt:lpstr>
      <vt:lpstr>Emergency Procedures:</vt:lpstr>
      <vt:lpstr>Online Registration Process:</vt:lpstr>
      <vt:lpstr>Online Registration Components</vt:lpstr>
      <vt:lpstr>Registration FAQ: </vt:lpstr>
      <vt:lpstr>Retreat Video:</vt:lpstr>
      <vt:lpstr>In 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Older Youth Retreat</dc:title>
  <dc:creator>Meghan O'Hare</dc:creator>
  <cp:lastModifiedBy>Hoke, Wesley Adam</cp:lastModifiedBy>
  <cp:revision>89</cp:revision>
  <cp:lastPrinted>2018-04-30T19:05:17Z</cp:lastPrinted>
  <dcterms:created xsi:type="dcterms:W3CDTF">2015-02-18T19:48:43Z</dcterms:created>
  <dcterms:modified xsi:type="dcterms:W3CDTF">2019-06-10T18:44:01Z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0x0101008670D736FBD75C4CA883685263A9457B</vt:lpwstr>
  </property>
</Properties>
</file>